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98" r:id="rId3"/>
    <p:sldId id="305" r:id="rId4"/>
    <p:sldId id="300" r:id="rId5"/>
    <p:sldId id="261" r:id="rId6"/>
    <p:sldId id="264" r:id="rId7"/>
    <p:sldId id="302" r:id="rId8"/>
    <p:sldId id="307" r:id="rId9"/>
    <p:sldId id="304" r:id="rId10"/>
    <p:sldId id="308" r:id="rId11"/>
    <p:sldId id="309" r:id="rId12"/>
    <p:sldId id="306" r:id="rId13"/>
    <p:sldId id="303" r:id="rId14"/>
    <p:sldId id="287" r:id="rId15"/>
    <p:sldId id="288" r:id="rId16"/>
    <p:sldId id="289"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8" autoAdjust="0"/>
    <p:restoredTop sz="94660"/>
  </p:normalViewPr>
  <p:slideViewPr>
    <p:cSldViewPr snapToGrid="0">
      <p:cViewPr varScale="1">
        <p:scale>
          <a:sx n="111" d="100"/>
          <a:sy n="111" d="100"/>
        </p:scale>
        <p:origin x="53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177C3-DC60-4548-BAE6-6A22C6B99A8A}" type="datetimeFigureOut">
              <a:rPr lang="de-DE" smtClean="0"/>
              <a:pPr/>
              <a:t>31.08.2026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1E0626-967F-46B4-A58C-E511B1B22936}" type="slidenum">
              <a:rPr lang="de-DE" smtClean="0"/>
              <a:pPr/>
              <a:t>‹Nr.›</a:t>
            </a:fld>
            <a:endParaRPr lang="de-DE"/>
          </a:p>
        </p:txBody>
      </p:sp>
    </p:spTree>
    <p:extLst>
      <p:ext uri="{BB962C8B-B14F-4D97-AF65-F5344CB8AC3E}">
        <p14:creationId xmlns:p14="http://schemas.microsoft.com/office/powerpoint/2010/main" val="2648454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D11E0626-967F-46B4-A58C-E511B1B22936}" type="slidenum">
              <a:rPr lang="de-DE" smtClean="0"/>
              <a:pPr/>
              <a:t>4</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p>
        </p:txBody>
      </p:sp>
    </p:spTree>
    <p:extLst>
      <p:ext uri="{BB962C8B-B14F-4D97-AF65-F5344CB8AC3E}">
        <p14:creationId xmlns:p14="http://schemas.microsoft.com/office/powerpoint/2010/main" val="877151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838200" y="470647"/>
            <a:ext cx="10515600" cy="705971"/>
          </a:xfrm>
        </p:spPr>
        <p:txBody>
          <a:bodyPr/>
          <a:lstStyle/>
          <a:p>
            <a:r>
              <a:rPr lang="de-DE" dirty="0"/>
              <a:t>Titelmasterformat durch Klicken bearbeiten</a:t>
            </a:r>
          </a:p>
        </p:txBody>
      </p:sp>
      <p:sp>
        <p:nvSpPr>
          <p:cNvPr id="3" name="Inhaltsplatzhalter 2"/>
          <p:cNvSpPr>
            <a:spLocks noGrp="1"/>
          </p:cNvSpPr>
          <p:nvPr>
            <p:ph idx="1"/>
          </p:nvPr>
        </p:nvSpPr>
        <p:spPr>
          <a:xfrm>
            <a:off x="838200" y="1264024"/>
            <a:ext cx="10515600" cy="4912939"/>
          </a:xfrm>
        </p:spPr>
        <p:txBody>
          <a:bodyPr/>
          <a:lstStyle>
            <a:lvl1pPr>
              <a:defRPr sz="2400"/>
            </a:lvl1pPr>
          </a:lstStyle>
          <a:p>
            <a:pPr lvl="0"/>
            <a:r>
              <a:rPr lang="de-DE" dirty="0"/>
              <a:t>Formatvorlagen des Textmasters bearbeiten</a:t>
            </a:r>
          </a:p>
          <a:p>
            <a:pPr lvl="1"/>
            <a:r>
              <a:rPr lang="de-DE" dirty="0"/>
              <a:t>Zweite Ebene</a:t>
            </a:r>
          </a:p>
        </p:txBody>
      </p:sp>
      <p:pic>
        <p:nvPicPr>
          <p:cNvPr id="7" name="Grafik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884" t="35715" r="5058" b="21429"/>
          <a:stretch/>
        </p:blipFill>
        <p:spPr>
          <a:xfrm>
            <a:off x="838200" y="6239710"/>
            <a:ext cx="1734671" cy="342900"/>
          </a:xfrm>
          <a:prstGeom prst="rect">
            <a:avLst/>
          </a:prstGeom>
        </p:spPr>
      </p:pic>
      <p:sp>
        <p:nvSpPr>
          <p:cNvPr id="10" name="Foliennummernplatzhalter 5"/>
          <p:cNvSpPr>
            <a:spLocks noGrp="1"/>
          </p:cNvSpPr>
          <p:nvPr>
            <p:ph type="sldNum" sz="quarter" idx="4"/>
          </p:nvPr>
        </p:nvSpPr>
        <p:spPr>
          <a:xfrm>
            <a:off x="8610600" y="628014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D6A42B-FB4D-445F-B8E6-119450479298}" type="slidenum">
              <a:rPr lang="de-DE" smtClean="0"/>
              <a:pPr/>
              <a:t>‹Nr.›</a:t>
            </a:fld>
            <a:endParaRPr lang="de-DE" dirty="0"/>
          </a:p>
        </p:txBody>
      </p:sp>
      <p:sp>
        <p:nvSpPr>
          <p:cNvPr id="5" name="Textfeld 4"/>
          <p:cNvSpPr txBox="1"/>
          <p:nvPr userDrawn="1"/>
        </p:nvSpPr>
        <p:spPr>
          <a:xfrm>
            <a:off x="4645154" y="6300140"/>
            <a:ext cx="290169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75000"/>
                  </a:schemeClr>
                </a:solidFill>
                <a:latin typeface="+mn-lt"/>
                <a:ea typeface="+mn-ea"/>
                <a:cs typeface="+mn-cs"/>
              </a:rPr>
              <a:t>Durchführung Zentrale Prüfungen 10 - 2024</a:t>
            </a:r>
          </a:p>
        </p:txBody>
      </p:sp>
    </p:spTree>
    <p:extLst>
      <p:ext uri="{BB962C8B-B14F-4D97-AF65-F5344CB8AC3E}">
        <p14:creationId xmlns:p14="http://schemas.microsoft.com/office/powerpoint/2010/main" val="1540987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Formatvorlagen des Textmasters bearbeiten</a:t>
            </a:r>
          </a:p>
        </p:txBody>
      </p:sp>
      <p:pic>
        <p:nvPicPr>
          <p:cNvPr id="9" name="Grafik 8"/>
          <p:cNvPicPr>
            <a:picLocks noChangeAspect="1"/>
          </p:cNvPicPr>
          <p:nvPr userDrawn="1"/>
        </p:nvPicPr>
        <p:blipFill rotWithShape="1">
          <a:blip r:embed="rId2" cstate="print">
            <a:extLst>
              <a:ext uri="{28A0092B-C50C-407E-A947-70E740481C1C}">
                <a14:useLocalDpi xmlns:a14="http://schemas.microsoft.com/office/drawing/2010/main" val="0"/>
              </a:ext>
            </a:extLst>
          </a:blip>
          <a:srcRect l="3884" t="35715" r="5058" b="21429"/>
          <a:stretch/>
        </p:blipFill>
        <p:spPr>
          <a:xfrm>
            <a:off x="838200" y="6239710"/>
            <a:ext cx="1734671" cy="342900"/>
          </a:xfrm>
          <a:prstGeom prst="rect">
            <a:avLst/>
          </a:prstGeom>
        </p:spPr>
      </p:pic>
      <p:sp>
        <p:nvSpPr>
          <p:cNvPr id="7" name="Fußzeilenplatzhalter 4"/>
          <p:cNvSpPr>
            <a:spLocks noGrp="1"/>
          </p:cNvSpPr>
          <p:nvPr>
            <p:ph type="ftr" sz="quarter" idx="3"/>
          </p:nvPr>
        </p:nvSpPr>
        <p:spPr>
          <a:xfrm>
            <a:off x="4038600" y="625607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Durchführung Zentrale Prüfungen 10 - 2024</a:t>
            </a:r>
          </a:p>
        </p:txBody>
      </p:sp>
      <p:sp>
        <p:nvSpPr>
          <p:cNvPr id="8" name="Foliennummernplatzhalter 5"/>
          <p:cNvSpPr>
            <a:spLocks noGrp="1"/>
          </p:cNvSpPr>
          <p:nvPr>
            <p:ph type="sldNum" sz="quarter" idx="4"/>
          </p:nvPr>
        </p:nvSpPr>
        <p:spPr>
          <a:xfrm>
            <a:off x="8610600" y="628014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D6A42B-FB4D-445F-B8E6-119450479298}" type="slidenum">
              <a:rPr lang="de-DE" smtClean="0"/>
              <a:pPr/>
              <a:t>‹Nr.›</a:t>
            </a:fld>
            <a:endParaRPr lang="de-DE" dirty="0"/>
          </a:p>
        </p:txBody>
      </p:sp>
    </p:spTree>
    <p:extLst>
      <p:ext uri="{BB962C8B-B14F-4D97-AF65-F5344CB8AC3E}">
        <p14:creationId xmlns:p14="http://schemas.microsoft.com/office/powerpoint/2010/main" val="17324746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3"/>
          </p:nvPr>
        </p:nvSpPr>
        <p:spPr>
          <a:xfrm>
            <a:off x="4038600" y="625607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Durchführung Zentrale Prüfungen 10 - 2024</a:t>
            </a:r>
          </a:p>
        </p:txBody>
      </p:sp>
      <p:sp>
        <p:nvSpPr>
          <p:cNvPr id="6" name="Foliennummernplatzhalter 5"/>
          <p:cNvSpPr>
            <a:spLocks noGrp="1"/>
          </p:cNvSpPr>
          <p:nvPr>
            <p:ph type="sldNum" sz="quarter" idx="4"/>
          </p:nvPr>
        </p:nvSpPr>
        <p:spPr>
          <a:xfrm>
            <a:off x="8610600" y="628014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D6A42B-FB4D-445F-B8E6-119450479298}" type="slidenum">
              <a:rPr lang="de-DE" smtClean="0"/>
              <a:pPr/>
              <a:t>‹Nr.›</a:t>
            </a:fld>
            <a:endParaRPr lang="de-DE" dirty="0"/>
          </a:p>
        </p:txBody>
      </p:sp>
    </p:spTree>
    <p:extLst>
      <p:ext uri="{BB962C8B-B14F-4D97-AF65-F5344CB8AC3E}">
        <p14:creationId xmlns:p14="http://schemas.microsoft.com/office/powerpoint/2010/main" val="1494340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standardsicherung.schulministerium.nrw.de/cms/zentrale-pruefungen-10/uebersich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standardsicherung.schulministerium.nrw.de/cms/zentrale-pruefungen-10/pruefungsaufgabe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de-DE" b="1" dirty="0"/>
              <a:t>Durchführung</a:t>
            </a:r>
            <a:br>
              <a:rPr lang="de-DE" b="1" dirty="0"/>
            </a:br>
            <a:r>
              <a:rPr lang="de-DE" b="1" dirty="0"/>
              <a:t>Zentrale Prüfungen</a:t>
            </a:r>
            <a:br>
              <a:rPr lang="de-DE" b="1" dirty="0"/>
            </a:br>
            <a:r>
              <a:rPr lang="de-DE" b="1" dirty="0">
                <a:solidFill>
                  <a:srgbClr val="FF0000"/>
                </a:solidFill>
              </a:rPr>
              <a:t>2027</a:t>
            </a:r>
            <a:endParaRPr lang="de-DE" b="1" dirty="0"/>
          </a:p>
        </p:txBody>
      </p:sp>
      <p:sp>
        <p:nvSpPr>
          <p:cNvPr id="3" name="Untertitel 2"/>
          <p:cNvSpPr>
            <a:spLocks noGrp="1"/>
          </p:cNvSpPr>
          <p:nvPr>
            <p:ph type="subTitle" idx="1"/>
          </p:nvPr>
        </p:nvSpPr>
        <p:spPr/>
        <p:txBody>
          <a:bodyPr>
            <a:normAutofit/>
          </a:bodyPr>
          <a:lstStyle/>
          <a:p>
            <a:r>
              <a:rPr lang="de-DE" sz="3000" dirty="0"/>
              <a:t>Verfahren – Termine</a:t>
            </a:r>
          </a:p>
          <a:p>
            <a:endParaRPr lang="de-DE" sz="2800" dirty="0"/>
          </a:p>
        </p:txBody>
      </p:sp>
      <p:pic>
        <p:nvPicPr>
          <p:cNvPr id="4" name="Grafik 3"/>
          <p:cNvPicPr>
            <a:picLocks noChangeAspect="1"/>
          </p:cNvPicPr>
          <p:nvPr/>
        </p:nvPicPr>
        <p:blipFill rotWithShape="1">
          <a:blip r:embed="rId2" cstate="print">
            <a:extLst>
              <a:ext uri="{28A0092B-C50C-407E-A947-70E740481C1C}">
                <a14:useLocalDpi xmlns:a14="http://schemas.microsoft.com/office/drawing/2010/main" val="0"/>
              </a:ext>
            </a:extLst>
          </a:blip>
          <a:srcRect l="4133" t="36244" r="4845" b="18889"/>
          <a:stretch/>
        </p:blipFill>
        <p:spPr>
          <a:xfrm>
            <a:off x="9140417" y="684107"/>
            <a:ext cx="2116863" cy="438256"/>
          </a:xfrm>
          <a:prstGeom prst="rect">
            <a:avLst/>
          </a:prstGeom>
        </p:spPr>
      </p:pic>
    </p:spTree>
    <p:extLst>
      <p:ext uri="{BB962C8B-B14F-4D97-AF65-F5344CB8AC3E}">
        <p14:creationId xmlns:p14="http://schemas.microsoft.com/office/powerpoint/2010/main" val="36663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Vom Ende her gedacht</a:t>
            </a:r>
          </a:p>
        </p:txBody>
      </p:sp>
      <p:sp>
        <p:nvSpPr>
          <p:cNvPr id="3" name="Inhaltsplatzhalter 2"/>
          <p:cNvSpPr>
            <a:spLocks noGrp="1"/>
          </p:cNvSpPr>
          <p:nvPr>
            <p:ph idx="1"/>
          </p:nvPr>
        </p:nvSpPr>
        <p:spPr/>
        <p:txBody>
          <a:bodyPr>
            <a:normAutofit lnSpcReduction="10000"/>
          </a:bodyPr>
          <a:lstStyle/>
          <a:p>
            <a:r>
              <a:rPr lang="de-DE" b="1" dirty="0"/>
              <a:t>12.7.2027 – Zeugniskonferenzen</a:t>
            </a:r>
          </a:p>
          <a:p>
            <a:pPr lvl="1"/>
            <a:r>
              <a:rPr lang="de-DE" dirty="0"/>
              <a:t>Bis zu diesem Tag normaler Unterricht in allen </a:t>
            </a:r>
          </a:p>
          <a:p>
            <a:pPr marL="457200" lvl="1" indent="0">
              <a:buNone/>
            </a:pPr>
            <a:r>
              <a:rPr lang="de-DE" dirty="0"/>
              <a:t>	Fächern – wie immer.</a:t>
            </a:r>
          </a:p>
          <a:p>
            <a:pPr lvl="1"/>
            <a:r>
              <a:rPr lang="de-DE" dirty="0"/>
              <a:t>Mit den bestehenden Regeln zur Versetzung und </a:t>
            </a:r>
          </a:p>
          <a:p>
            <a:pPr marL="457200" lvl="1" indent="0">
              <a:buNone/>
            </a:pPr>
            <a:r>
              <a:rPr lang="de-DE" dirty="0"/>
              <a:t>	zur Berechtigung zum Besuch der gymnasialen Oberstufe</a:t>
            </a:r>
          </a:p>
          <a:p>
            <a:pPr lvl="1"/>
            <a:r>
              <a:rPr lang="de-DE" dirty="0"/>
              <a:t>Alle Defizite zählen, auch nicht gewarnte.</a:t>
            </a:r>
          </a:p>
          <a:p>
            <a:pPr lvl="1"/>
            <a:r>
              <a:rPr lang="de-DE" dirty="0"/>
              <a:t>Evtl. nicht versetzt, aber mit Möglichkeit der Nachprüfung (</a:t>
            </a:r>
            <a:r>
              <a:rPr lang="de-DE" i="1" dirty="0"/>
              <a:t>dazu später mehr</a:t>
            </a:r>
            <a:r>
              <a:rPr lang="de-DE" dirty="0"/>
              <a:t>)</a:t>
            </a:r>
          </a:p>
          <a:p>
            <a:pPr lvl="1"/>
            <a:r>
              <a:rPr lang="de-DE" dirty="0"/>
              <a:t>Übrigens: Ich muss das hier schaffen, aber ich muss das </a:t>
            </a:r>
            <a:r>
              <a:rPr lang="de-DE" b="1" i="1" dirty="0"/>
              <a:t>hier</a:t>
            </a:r>
            <a:r>
              <a:rPr lang="de-DE" dirty="0"/>
              <a:t> dann nicht weiter machen, wenn‘s zu knapp läuft.</a:t>
            </a:r>
          </a:p>
          <a:p>
            <a:pPr lvl="1"/>
            <a:endParaRPr lang="de-DE" dirty="0"/>
          </a:p>
          <a:p>
            <a:pPr lvl="1"/>
            <a:r>
              <a:rPr lang="de-DE" dirty="0"/>
              <a:t>Also: Fast alles ganz wie immer. Nur: Die Noten für Deutsch, Englisch, Mathe sind diesmal anders entstanden.</a:t>
            </a:r>
          </a:p>
          <a:p>
            <a:pPr lvl="1"/>
            <a:r>
              <a:rPr lang="de-DE" dirty="0"/>
              <a:t>Das Verfahren – eine angemessene Mischung zwischen Vera8 und Abitur.</a:t>
            </a:r>
          </a:p>
        </p:txBody>
      </p:sp>
      <p:sp>
        <p:nvSpPr>
          <p:cNvPr id="4" name="Foliennummernplatzhalter 3"/>
          <p:cNvSpPr>
            <a:spLocks noGrp="1"/>
          </p:cNvSpPr>
          <p:nvPr>
            <p:ph type="sldNum" sz="quarter" idx="4"/>
          </p:nvPr>
        </p:nvSpPr>
        <p:spPr/>
        <p:txBody>
          <a:bodyPr/>
          <a:lstStyle/>
          <a:p>
            <a:fld id="{AED6A42B-FB4D-445F-B8E6-119450479298}" type="slidenum">
              <a:rPr lang="de-DE" smtClean="0"/>
              <a:pPr/>
              <a:t>2</a:t>
            </a:fld>
            <a:endParaRPr lang="de-DE" dirty="0"/>
          </a:p>
        </p:txBody>
      </p:sp>
      <p:pic>
        <p:nvPicPr>
          <p:cNvPr id="5" name="Grafik 4" descr="Hier gibt's Antworten auf eure Fragen (14) | Schule in Bayern">
            <a:extLst>
              <a:ext uri="{FF2B5EF4-FFF2-40B4-BE49-F238E27FC236}">
                <a16:creationId xmlns:a16="http://schemas.microsoft.com/office/drawing/2014/main" id="{462DFC49-A7FF-7ACF-FE47-5BE1585B5143}"/>
              </a:ext>
            </a:extLst>
          </p:cNvPr>
          <p:cNvPicPr>
            <a:picLocks noChangeAspect="1"/>
          </p:cNvPicPr>
          <p:nvPr/>
        </p:nvPicPr>
        <p:blipFill>
          <a:blip r:embed="rId2"/>
          <a:stretch>
            <a:fillRect/>
          </a:stretch>
        </p:blipFill>
        <p:spPr>
          <a:xfrm>
            <a:off x="8082772" y="99712"/>
            <a:ext cx="3475040" cy="264660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Vom Ende her gedacht</a:t>
            </a:r>
          </a:p>
        </p:txBody>
      </p:sp>
      <p:sp>
        <p:nvSpPr>
          <p:cNvPr id="3" name="Inhaltsplatzhalter 2"/>
          <p:cNvSpPr>
            <a:spLocks noGrp="1"/>
          </p:cNvSpPr>
          <p:nvPr>
            <p:ph idx="1"/>
          </p:nvPr>
        </p:nvSpPr>
        <p:spPr>
          <a:xfrm>
            <a:off x="846438" y="1255786"/>
            <a:ext cx="10515600" cy="4912939"/>
          </a:xfrm>
        </p:spPr>
        <p:txBody>
          <a:bodyPr/>
          <a:lstStyle/>
          <a:p>
            <a:r>
              <a:rPr lang="de-DE" b="1" dirty="0"/>
              <a:t>10.6.2027 – Notenmitteilung (ZP10)</a:t>
            </a:r>
          </a:p>
          <a:p>
            <a:pPr lvl="1"/>
            <a:r>
              <a:rPr lang="de-DE" dirty="0"/>
              <a:t>Jede/r erhält für Deutsch, Englisch, Mathe zwei Noten</a:t>
            </a:r>
          </a:p>
          <a:p>
            <a:pPr lvl="2"/>
            <a:r>
              <a:rPr lang="de-DE" sz="2400" dirty="0"/>
              <a:t>Die </a:t>
            </a:r>
            <a:r>
              <a:rPr lang="de-DE" sz="2400" b="1" dirty="0" err="1"/>
              <a:t>Vornote</a:t>
            </a:r>
            <a:r>
              <a:rPr lang="de-DE" sz="2400" dirty="0"/>
              <a:t> (Gesamtleistung in diesem Fach in diesem ganzen Jahr bis zum Tag; nicht arithmetisch festgestellt, sondern die Leistungsentwicklung bewertend bis Mitte Juni)</a:t>
            </a:r>
          </a:p>
          <a:p>
            <a:pPr lvl="2"/>
            <a:r>
              <a:rPr lang="de-DE" sz="2400" dirty="0"/>
              <a:t>Und die </a:t>
            </a:r>
            <a:r>
              <a:rPr lang="de-DE" sz="2400" b="1" dirty="0"/>
              <a:t>Prüfungsnote</a:t>
            </a:r>
            <a:r>
              <a:rPr lang="de-DE" sz="2400" dirty="0"/>
              <a:t> (schriftlich) in D, E, M.</a:t>
            </a:r>
          </a:p>
          <a:p>
            <a:pPr lvl="2"/>
            <a:r>
              <a:rPr lang="de-DE" sz="2400" dirty="0"/>
              <a:t>Bei den meisten steht damit die Zeugnisnote in D, E, M fest, nämlich wenn die beiden Noten gleich sind, oder wenn sie sich nur um eine Note unterscheiden. (Dann entscheidet die Fachlehrkraft – und es können ausdrücklich beide Noten sein: die bessere oder die schlechtere.)</a:t>
            </a:r>
          </a:p>
        </p:txBody>
      </p:sp>
      <p:sp>
        <p:nvSpPr>
          <p:cNvPr id="4" name="Foliennummernplatzhalter 3"/>
          <p:cNvSpPr>
            <a:spLocks noGrp="1"/>
          </p:cNvSpPr>
          <p:nvPr>
            <p:ph type="sldNum" sz="quarter" idx="4"/>
          </p:nvPr>
        </p:nvSpPr>
        <p:spPr/>
        <p:txBody>
          <a:bodyPr/>
          <a:lstStyle/>
          <a:p>
            <a:fld id="{AED6A42B-FB4D-445F-B8E6-119450479298}" type="slidenum">
              <a:rPr lang="de-DE" smtClean="0"/>
              <a:pPr/>
              <a:t>3</a:t>
            </a:fld>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Vom Ende her gedacht</a:t>
            </a:r>
          </a:p>
        </p:txBody>
      </p:sp>
      <p:sp>
        <p:nvSpPr>
          <p:cNvPr id="3" name="Inhaltsplatzhalter 2"/>
          <p:cNvSpPr>
            <a:spLocks noGrp="1"/>
          </p:cNvSpPr>
          <p:nvPr>
            <p:ph idx="1"/>
          </p:nvPr>
        </p:nvSpPr>
        <p:spPr>
          <a:xfrm>
            <a:off x="846438" y="1255786"/>
            <a:ext cx="10515600" cy="4912939"/>
          </a:xfrm>
        </p:spPr>
        <p:txBody>
          <a:bodyPr/>
          <a:lstStyle/>
          <a:p>
            <a:r>
              <a:rPr lang="de-DE" b="1" dirty="0"/>
              <a:t>10.6.2027 – Notenmitteilung (ZP10)</a:t>
            </a:r>
          </a:p>
          <a:p>
            <a:pPr lvl="2"/>
            <a:r>
              <a:rPr lang="de-DE" sz="2400" dirty="0"/>
              <a:t>Eine mündliche Prüfung gibt es nur</a:t>
            </a:r>
          </a:p>
          <a:p>
            <a:pPr lvl="3"/>
            <a:r>
              <a:rPr lang="de-DE" sz="2400" dirty="0"/>
              <a:t>Wenn die Noten sich um zwei Noten unterscheiden – und der Prüfling das wünscht.</a:t>
            </a:r>
          </a:p>
          <a:p>
            <a:pPr lvl="3"/>
            <a:r>
              <a:rPr lang="de-DE" sz="2400" dirty="0"/>
              <a:t>Wenn die Noten sich um drei Noten unterscheiden – dann ist die mündliche Prüfung Pflicht. </a:t>
            </a:r>
          </a:p>
          <a:p>
            <a:pPr lvl="3"/>
            <a:r>
              <a:rPr lang="de-DE" sz="2400" dirty="0"/>
              <a:t>In diesen beiden Fällen werden wir die Schülerinnen und Schüler beraten – gerne mit Eltern: Chancen und Risiken.</a:t>
            </a:r>
          </a:p>
          <a:p>
            <a:pPr lvl="3"/>
            <a:r>
              <a:rPr lang="de-DE" sz="2400" dirty="0"/>
              <a:t>Fachlehrkräfte stehen mit den Prüfungsthemen parat.</a:t>
            </a:r>
          </a:p>
          <a:p>
            <a:pPr lvl="1"/>
            <a:r>
              <a:rPr lang="de-DE" dirty="0"/>
              <a:t>Meldung für die mündliche Prüfung dann zeitnah.</a:t>
            </a:r>
          </a:p>
          <a:p>
            <a:pPr lvl="1"/>
            <a:r>
              <a:rPr lang="de-DE" dirty="0"/>
              <a:t>Mündliche Prüfungen zwischen 18. und 29. Juni. </a:t>
            </a:r>
          </a:p>
          <a:p>
            <a:pPr lvl="2"/>
            <a:r>
              <a:rPr lang="de-DE" dirty="0"/>
              <a:t>Details dann gerne akut – das wird so gut wie gar nicht stattfinden.</a:t>
            </a:r>
          </a:p>
        </p:txBody>
      </p:sp>
      <p:sp>
        <p:nvSpPr>
          <p:cNvPr id="4" name="Foliennummernplatzhalter 3"/>
          <p:cNvSpPr>
            <a:spLocks noGrp="1"/>
          </p:cNvSpPr>
          <p:nvPr>
            <p:ph type="sldNum" sz="quarter" idx="4"/>
          </p:nvPr>
        </p:nvSpPr>
        <p:spPr/>
        <p:txBody>
          <a:bodyPr/>
          <a:lstStyle/>
          <a:p>
            <a:fld id="{AED6A42B-FB4D-445F-B8E6-119450479298}" type="slidenum">
              <a:rPr lang="de-DE" smtClean="0"/>
              <a:pPr/>
              <a:t>4</a:t>
            </a:fld>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Schriftliche Prüfungen Termine 2027</a:t>
            </a:r>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2562976355"/>
              </p:ext>
            </p:extLst>
          </p:nvPr>
        </p:nvGraphicFramePr>
        <p:xfrm>
          <a:off x="2351584" y="1341120"/>
          <a:ext cx="7488831" cy="2059424"/>
        </p:xfrm>
        <a:graphic>
          <a:graphicData uri="http://schemas.openxmlformats.org/drawingml/2006/table">
            <a:tbl>
              <a:tblPr firstRow="1" bandRow="1">
                <a:tableStyleId>{93296810-A885-4BE3-A3E7-6D5BEEA58F35}</a:tableStyleId>
              </a:tblPr>
              <a:tblGrid>
                <a:gridCol w="1728193">
                  <a:extLst>
                    <a:ext uri="{9D8B030D-6E8A-4147-A177-3AD203B41FA5}">
                      <a16:colId xmlns:a16="http://schemas.microsoft.com/office/drawing/2014/main" val="768236312"/>
                    </a:ext>
                  </a:extLst>
                </a:gridCol>
                <a:gridCol w="2880319">
                  <a:extLst>
                    <a:ext uri="{9D8B030D-6E8A-4147-A177-3AD203B41FA5}">
                      <a16:colId xmlns:a16="http://schemas.microsoft.com/office/drawing/2014/main" val="1480741574"/>
                    </a:ext>
                  </a:extLst>
                </a:gridCol>
                <a:gridCol w="2880319">
                  <a:extLst>
                    <a:ext uri="{9D8B030D-6E8A-4147-A177-3AD203B41FA5}">
                      <a16:colId xmlns:a16="http://schemas.microsoft.com/office/drawing/2014/main" val="3085894944"/>
                    </a:ext>
                  </a:extLst>
                </a:gridCol>
              </a:tblGrid>
              <a:tr h="514856">
                <a:tc>
                  <a:txBody>
                    <a:bodyPr/>
                    <a:lstStyle/>
                    <a:p>
                      <a:pPr algn="ctr"/>
                      <a:r>
                        <a:rPr lang="de-DE" sz="2400" dirty="0"/>
                        <a:t>2027</a:t>
                      </a:r>
                      <a:endParaRPr lang="de-DE" sz="2400" b="1" dirty="0"/>
                    </a:p>
                  </a:txBody>
                  <a:tcPr anchor="ctr"/>
                </a:tc>
                <a:tc>
                  <a:txBody>
                    <a:bodyPr/>
                    <a:lstStyle/>
                    <a:p>
                      <a:pPr algn="ctr"/>
                      <a:r>
                        <a:rPr lang="de-DE" sz="2400" dirty="0"/>
                        <a:t>Haupttermin</a:t>
                      </a:r>
                    </a:p>
                  </a:txBody>
                  <a:tcPr anchor="ctr"/>
                </a:tc>
                <a:tc>
                  <a:txBody>
                    <a:bodyPr/>
                    <a:lstStyle/>
                    <a:p>
                      <a:pPr algn="ctr"/>
                      <a:r>
                        <a:rPr lang="de-DE" sz="2400" dirty="0"/>
                        <a:t>Nachschreibtermin</a:t>
                      </a:r>
                    </a:p>
                  </a:txBody>
                  <a:tcPr anchor="ctr"/>
                </a:tc>
                <a:extLst>
                  <a:ext uri="{0D108BD9-81ED-4DB2-BD59-A6C34878D82A}">
                    <a16:rowId xmlns:a16="http://schemas.microsoft.com/office/drawing/2014/main" val="2384722908"/>
                  </a:ext>
                </a:extLst>
              </a:tr>
              <a:tr h="514856">
                <a:tc>
                  <a:txBody>
                    <a:bodyPr/>
                    <a:lstStyle/>
                    <a:p>
                      <a:r>
                        <a:rPr lang="de-DE" sz="2400" dirty="0"/>
                        <a:t>Deutsch</a:t>
                      </a:r>
                    </a:p>
                  </a:txBody>
                  <a:tcPr anchor="ctr"/>
                </a:tc>
                <a:tc>
                  <a:txBody>
                    <a:bodyPr/>
                    <a:lstStyle/>
                    <a:p>
                      <a:pPr algn="l">
                        <a:tabLst>
                          <a:tab pos="1254125" algn="l"/>
                        </a:tabLst>
                      </a:pPr>
                      <a:r>
                        <a:rPr lang="de-DE" sz="2400" strike="noStrike" dirty="0"/>
                        <a:t>Dienstag, 11. Mai </a:t>
                      </a:r>
                    </a:p>
                  </a:txBody>
                  <a:tcPr anchor="ctr"/>
                </a:tc>
                <a:tc>
                  <a:txBody>
                    <a:bodyPr/>
                    <a:lstStyle/>
                    <a:p>
                      <a:pPr>
                        <a:tabLst>
                          <a:tab pos="1254125" algn="l"/>
                        </a:tabLst>
                      </a:pPr>
                      <a:r>
                        <a:rPr lang="de-DE" sz="2400" strike="noStrike" dirty="0"/>
                        <a:t>Dienstag, 25. Mai </a:t>
                      </a:r>
                    </a:p>
                  </a:txBody>
                  <a:tcPr anchor="ctr"/>
                </a:tc>
                <a:extLst>
                  <a:ext uri="{0D108BD9-81ED-4DB2-BD59-A6C34878D82A}">
                    <a16:rowId xmlns:a16="http://schemas.microsoft.com/office/drawing/2014/main" val="36568036"/>
                  </a:ext>
                </a:extLst>
              </a:tr>
              <a:tr h="514856">
                <a:tc>
                  <a:txBody>
                    <a:bodyPr/>
                    <a:lstStyle/>
                    <a:p>
                      <a:r>
                        <a:rPr lang="de-DE" sz="2400" dirty="0"/>
                        <a:t>Englisch</a:t>
                      </a:r>
                    </a:p>
                  </a:txBody>
                  <a:tcPr anchor="ctr"/>
                </a:tc>
                <a:tc>
                  <a:txBody>
                    <a:bodyPr/>
                    <a:lstStyle/>
                    <a:p>
                      <a:pPr algn="l" defTabSz="252413">
                        <a:tabLst>
                          <a:tab pos="1254125" algn="l"/>
                        </a:tabLst>
                      </a:pPr>
                      <a:r>
                        <a:rPr lang="de-DE" sz="2400" strike="noStrike" dirty="0"/>
                        <a:t>Donnerstag, 13. Mai </a:t>
                      </a:r>
                    </a:p>
                  </a:txBody>
                  <a:tcPr anchor="ctr"/>
                </a:tc>
                <a:tc>
                  <a:txBody>
                    <a:bodyPr/>
                    <a:lstStyle/>
                    <a:p>
                      <a:pPr>
                        <a:tabLst>
                          <a:tab pos="1254125" algn="l"/>
                        </a:tabLst>
                      </a:pPr>
                      <a:r>
                        <a:rPr lang="de-DE" sz="2400" strike="noStrike" dirty="0"/>
                        <a:t>Dienstag, 1. Juni </a:t>
                      </a:r>
                    </a:p>
                  </a:txBody>
                  <a:tcPr anchor="ctr"/>
                </a:tc>
                <a:extLst>
                  <a:ext uri="{0D108BD9-81ED-4DB2-BD59-A6C34878D82A}">
                    <a16:rowId xmlns:a16="http://schemas.microsoft.com/office/drawing/2014/main" val="977717401"/>
                  </a:ext>
                </a:extLst>
              </a:tr>
              <a:tr h="514856">
                <a:tc>
                  <a:txBody>
                    <a:bodyPr/>
                    <a:lstStyle/>
                    <a:p>
                      <a:r>
                        <a:rPr lang="de-DE" sz="2400" dirty="0"/>
                        <a:t>Mathematik</a:t>
                      </a:r>
                    </a:p>
                  </a:txBody>
                  <a:tcPr anchor="ctr"/>
                </a:tc>
                <a:tc>
                  <a:txBody>
                    <a:bodyPr/>
                    <a:lstStyle/>
                    <a:p>
                      <a:pPr algn="l" defTabSz="252413">
                        <a:tabLst>
                          <a:tab pos="1254125" algn="l"/>
                        </a:tabLst>
                      </a:pPr>
                      <a:r>
                        <a:rPr lang="de-DE" sz="2400" strike="noStrike" dirty="0"/>
                        <a:t>Donnerstag, 20. Mai </a:t>
                      </a:r>
                    </a:p>
                  </a:txBody>
                  <a:tcPr anchor="ctr"/>
                </a:tc>
                <a:tc>
                  <a:txBody>
                    <a:bodyPr/>
                    <a:lstStyle/>
                    <a:p>
                      <a:pPr defTabSz="1254125">
                        <a:tabLst/>
                      </a:pPr>
                      <a:r>
                        <a:rPr lang="de-DE" sz="2400" strike="noStrike" dirty="0"/>
                        <a:t>Donnerstag, 3. Juni</a:t>
                      </a:r>
                    </a:p>
                  </a:txBody>
                  <a:tcPr anchor="ctr"/>
                </a:tc>
                <a:extLst>
                  <a:ext uri="{0D108BD9-81ED-4DB2-BD59-A6C34878D82A}">
                    <a16:rowId xmlns:a16="http://schemas.microsoft.com/office/drawing/2014/main" val="563037036"/>
                  </a:ext>
                </a:extLst>
              </a:tr>
            </a:tbl>
          </a:graphicData>
        </a:graphic>
      </p:graphicFrame>
      <p:sp>
        <p:nvSpPr>
          <p:cNvPr id="4" name="Foliennummernplatzhalter 3"/>
          <p:cNvSpPr>
            <a:spLocks noGrp="1"/>
          </p:cNvSpPr>
          <p:nvPr>
            <p:ph type="sldNum" sz="quarter" idx="4"/>
          </p:nvPr>
        </p:nvSpPr>
        <p:spPr>
          <a:xfrm>
            <a:off x="8610600" y="6262214"/>
            <a:ext cx="2743200" cy="365125"/>
          </a:xfrm>
        </p:spPr>
        <p:txBody>
          <a:bodyPr/>
          <a:lstStyle/>
          <a:p>
            <a:fld id="{248F8B2D-EE1D-41BF-B0FF-893B7C3FD02C}" type="slidenum">
              <a:rPr lang="de-DE" smtClean="0"/>
              <a:pPr/>
              <a:t>5</a:t>
            </a:fld>
            <a:endParaRPr lang="de-DE" dirty="0"/>
          </a:p>
        </p:txBody>
      </p:sp>
      <p:sp>
        <p:nvSpPr>
          <p:cNvPr id="6" name="Inhaltsplatzhalter 2"/>
          <p:cNvSpPr txBox="1">
            <a:spLocks/>
          </p:cNvSpPr>
          <p:nvPr/>
        </p:nvSpPr>
        <p:spPr>
          <a:xfrm>
            <a:off x="838200" y="3565046"/>
            <a:ext cx="10515600" cy="26119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Alle Prüfungen beginnen jeweils um </a:t>
            </a:r>
            <a:r>
              <a:rPr lang="de-DE" b="1" dirty="0"/>
              <a:t>9:00 Uhr</a:t>
            </a:r>
            <a:r>
              <a:rPr lang="de-DE" dirty="0"/>
              <a:t>.</a:t>
            </a:r>
          </a:p>
          <a:p>
            <a:pPr marL="0" indent="0">
              <a:buNone/>
            </a:pPr>
            <a:r>
              <a:rPr lang="de-DE" dirty="0"/>
              <a:t>Im Anschluss an die schriftlichen Prüfungen findet Unterricht nach Plan statt. </a:t>
            </a:r>
          </a:p>
          <a:p>
            <a:pPr marL="0" indent="0">
              <a:buNone/>
            </a:pPr>
            <a:r>
              <a:rPr lang="de-DE" dirty="0"/>
              <a:t>Es gibt jeweils keinen weiteren Nachschreibtermin mit zentral gestellten Aufgaben! Prüflinge, die an den gesetzten Prüfungsterminen nicht teilnehmen können, meldet die Schule der oberen Schulaufsicht. Diese trifft eine Einzelfallregelung.</a:t>
            </a:r>
          </a:p>
        </p:txBody>
      </p:sp>
    </p:spTree>
    <p:extLst>
      <p:ext uri="{BB962C8B-B14F-4D97-AF65-F5344CB8AC3E}">
        <p14:creationId xmlns:p14="http://schemas.microsoft.com/office/powerpoint/2010/main" val="1788716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470647"/>
            <a:ext cx="10515600" cy="1152413"/>
          </a:xfrm>
          <a:solidFill>
            <a:schemeClr val="accent6">
              <a:lumMod val="60000"/>
              <a:lumOff val="40000"/>
            </a:schemeClr>
          </a:solidFill>
        </p:spPr>
        <p:txBody>
          <a:bodyPr>
            <a:normAutofit/>
          </a:bodyPr>
          <a:lstStyle/>
          <a:p>
            <a:r>
              <a:rPr lang="de-DE" dirty="0"/>
              <a:t>Bearbeitungsdauer </a:t>
            </a:r>
            <a:r>
              <a:rPr lang="de-DE" b="1" dirty="0"/>
              <a:t>GYM</a:t>
            </a:r>
            <a:br>
              <a:rPr lang="de-DE" dirty="0"/>
            </a:br>
            <a:r>
              <a:rPr lang="de-DE" sz="3200" dirty="0"/>
              <a:t>Gymnasiale Differenzierung</a:t>
            </a:r>
            <a:endParaRPr lang="de-DE" dirty="0"/>
          </a:p>
        </p:txBody>
      </p:sp>
      <p:sp>
        <p:nvSpPr>
          <p:cNvPr id="4" name="Foliennummernplatzhalter 3"/>
          <p:cNvSpPr>
            <a:spLocks noGrp="1"/>
          </p:cNvSpPr>
          <p:nvPr>
            <p:ph type="sldNum" sz="quarter" idx="4"/>
          </p:nvPr>
        </p:nvSpPr>
        <p:spPr>
          <a:xfrm>
            <a:off x="8610600" y="6262214"/>
            <a:ext cx="2743200" cy="365125"/>
          </a:xfrm>
        </p:spPr>
        <p:txBody>
          <a:bodyPr/>
          <a:lstStyle/>
          <a:p>
            <a:fld id="{248F8B2D-EE1D-41BF-B0FF-893B7C3FD02C}" type="slidenum">
              <a:rPr lang="de-DE" smtClean="0"/>
              <a:pPr/>
              <a:t>6</a:t>
            </a:fld>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2427869501"/>
              </p:ext>
            </p:extLst>
          </p:nvPr>
        </p:nvGraphicFramePr>
        <p:xfrm>
          <a:off x="838200" y="1886585"/>
          <a:ext cx="10515601" cy="1835785"/>
        </p:xfrm>
        <a:graphic>
          <a:graphicData uri="http://schemas.openxmlformats.org/drawingml/2006/table">
            <a:tbl>
              <a:tblPr firstRow="1" bandRow="1"/>
              <a:tblGrid>
                <a:gridCol w="2767263">
                  <a:extLst>
                    <a:ext uri="{9D8B030D-6E8A-4147-A177-3AD203B41FA5}">
                      <a16:colId xmlns:a16="http://schemas.microsoft.com/office/drawing/2014/main" val="2491798846"/>
                    </a:ext>
                  </a:extLst>
                </a:gridCol>
                <a:gridCol w="2575881">
                  <a:extLst>
                    <a:ext uri="{9D8B030D-6E8A-4147-A177-3AD203B41FA5}">
                      <a16:colId xmlns:a16="http://schemas.microsoft.com/office/drawing/2014/main" val="4102103888"/>
                    </a:ext>
                  </a:extLst>
                </a:gridCol>
                <a:gridCol w="2589677">
                  <a:extLst>
                    <a:ext uri="{9D8B030D-6E8A-4147-A177-3AD203B41FA5}">
                      <a16:colId xmlns:a16="http://schemas.microsoft.com/office/drawing/2014/main" val="1038572801"/>
                    </a:ext>
                  </a:extLst>
                </a:gridCol>
                <a:gridCol w="2582780">
                  <a:extLst>
                    <a:ext uri="{9D8B030D-6E8A-4147-A177-3AD203B41FA5}">
                      <a16:colId xmlns:a16="http://schemas.microsoft.com/office/drawing/2014/main" val="4224455815"/>
                    </a:ext>
                  </a:extLst>
                </a:gridCol>
              </a:tblGrid>
              <a:tr h="370840">
                <a:tc>
                  <a:txBody>
                    <a:bodyPr/>
                    <a:lstStyle/>
                    <a:p>
                      <a:endParaRPr lang="de-DE" sz="2400" dirty="0">
                        <a:effectLst/>
                        <a:latin typeface="+mn-lt"/>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2400" b="1" dirty="0">
                          <a:effectLst/>
                          <a:latin typeface="+mn-lt"/>
                          <a:ea typeface="Times New Roman"/>
                        </a:rPr>
                        <a:t>Deutsch</a:t>
                      </a:r>
                      <a:endParaRPr lang="de-DE" sz="240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a:spcAft>
                          <a:spcPts val="0"/>
                        </a:spcAft>
                      </a:pPr>
                      <a:r>
                        <a:rPr lang="de-DE" sz="2400" b="1" dirty="0">
                          <a:effectLst/>
                          <a:latin typeface="+mn-lt"/>
                          <a:ea typeface="Times New Roman"/>
                        </a:rPr>
                        <a:t>Englisch</a:t>
                      </a:r>
                      <a:endParaRPr lang="de-DE" sz="240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lang="de-DE" sz="2400" b="1" dirty="0">
                          <a:effectLst/>
                          <a:latin typeface="+mn-lt"/>
                          <a:ea typeface="Times New Roman"/>
                        </a:rPr>
                        <a:t>Mathematik</a:t>
                      </a:r>
                      <a:endParaRPr lang="de-DE" sz="240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909356937"/>
                  </a:ext>
                </a:extLst>
              </a:tr>
              <a:tr h="464185">
                <a:tc>
                  <a:txBody>
                    <a:bodyPr/>
                    <a:lstStyle/>
                    <a:p>
                      <a:pPr>
                        <a:spcAft>
                          <a:spcPts val="0"/>
                        </a:spcAft>
                      </a:pPr>
                      <a:r>
                        <a:rPr lang="de-DE" sz="2400" b="1" dirty="0">
                          <a:effectLst/>
                          <a:latin typeface="+mn-lt"/>
                          <a:ea typeface="Times New Roman"/>
                        </a:rPr>
                        <a:t>Erster Prüfungsteil</a:t>
                      </a:r>
                      <a:endParaRPr lang="de-DE" sz="240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400" i="1" dirty="0">
                          <a:effectLst/>
                          <a:latin typeface="+mn-lt"/>
                          <a:ea typeface="Times New Roman"/>
                        </a:rPr>
                        <a:t>30 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400" i="1" dirty="0">
                          <a:effectLst/>
                          <a:latin typeface="+mn-lt"/>
                          <a:ea typeface="Times New Roman"/>
                        </a:rPr>
                        <a:t>ca. 20 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2400" i="1" dirty="0">
                          <a:effectLst/>
                          <a:latin typeface="+mn-lt"/>
                          <a:ea typeface="Times New Roman"/>
                        </a:rPr>
                        <a:t>30 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759873186"/>
                  </a:ext>
                </a:extLst>
              </a:tr>
              <a:tr h="370840">
                <a:tc>
                  <a:txBody>
                    <a:bodyPr/>
                    <a:lstStyle/>
                    <a:p>
                      <a:pPr>
                        <a:spcAft>
                          <a:spcPts val="0"/>
                        </a:spcAft>
                      </a:pPr>
                      <a:r>
                        <a:rPr lang="de-DE" sz="2400" b="1" dirty="0">
                          <a:effectLst/>
                          <a:latin typeface="+mn-lt"/>
                          <a:ea typeface="Times New Roman"/>
                        </a:rPr>
                        <a:t>Zweiter Prüfungsteil</a:t>
                      </a:r>
                      <a:endParaRPr lang="de-DE" sz="2400" dirty="0">
                        <a:effectLst/>
                        <a:latin typeface="+mn-lt"/>
                        <a:ea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2400" i="1" dirty="0">
                          <a:effectLst/>
                          <a:latin typeface="+mn-lt"/>
                          <a:ea typeface="Times New Roman"/>
                        </a:rPr>
                        <a:t>120</a:t>
                      </a:r>
                      <a:r>
                        <a:rPr lang="de-DE" sz="2400" i="1" baseline="0" dirty="0">
                          <a:effectLst/>
                          <a:latin typeface="+mn-lt"/>
                          <a:ea typeface="Times New Roman"/>
                        </a:rPr>
                        <a:t> </a:t>
                      </a:r>
                      <a:r>
                        <a:rPr lang="de-DE" sz="2400" i="1" dirty="0">
                          <a:effectLst/>
                          <a:latin typeface="+mn-lt"/>
                          <a:ea typeface="Times New Roman"/>
                        </a:rPr>
                        <a:t>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marL="268605">
                        <a:spcAft>
                          <a:spcPts val="0"/>
                        </a:spcAft>
                      </a:pPr>
                      <a:r>
                        <a:rPr lang="de-DE" sz="2400" i="1" dirty="0">
                          <a:effectLst/>
                          <a:latin typeface="+mn-lt"/>
                          <a:ea typeface="Times New Roman"/>
                        </a:rPr>
                        <a:t>100 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lang="de-DE" sz="2400" i="1" dirty="0">
                          <a:effectLst/>
                          <a:latin typeface="+mn-lt"/>
                          <a:ea typeface="Times New Roman"/>
                        </a:rPr>
                        <a:t>90 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340609997"/>
                  </a:ext>
                </a:extLst>
              </a:tr>
              <a:tr h="370840">
                <a:tc>
                  <a:txBody>
                    <a:bodyPr/>
                    <a:lstStyle/>
                    <a:p>
                      <a:pPr>
                        <a:spcAft>
                          <a:spcPts val="0"/>
                        </a:spcAft>
                      </a:pPr>
                      <a:r>
                        <a:rPr lang="de-DE" sz="2400" b="1" kern="1200" dirty="0">
                          <a:solidFill>
                            <a:schemeClr val="tx1"/>
                          </a:solidFill>
                          <a:effectLst/>
                          <a:latin typeface="+mn-lt"/>
                          <a:ea typeface="Times New Roman"/>
                          <a:cs typeface="+mn-cs"/>
                        </a:rPr>
                        <a:t>Bearbeitungsdauer</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spcAft>
                          <a:spcPts val="0"/>
                        </a:spcAft>
                      </a:pPr>
                      <a:r>
                        <a:rPr lang="de-DE" sz="2400" i="1" kern="1200" dirty="0">
                          <a:solidFill>
                            <a:schemeClr val="tx1"/>
                          </a:solidFill>
                          <a:effectLst/>
                          <a:latin typeface="+mn-lt"/>
                          <a:ea typeface="Times New Roman"/>
                          <a:cs typeface="+mn-cs"/>
                        </a:rPr>
                        <a:t>150 Minuten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marL="0" algn="ctr" defTabSz="914400" rtl="0" eaLnBrk="1" latinLnBrk="0" hangingPunct="1">
                        <a:spcAft>
                          <a:spcPts val="0"/>
                        </a:spcAft>
                      </a:pPr>
                      <a:r>
                        <a:rPr lang="de-DE" sz="2400" i="1" kern="1200" dirty="0">
                          <a:solidFill>
                            <a:schemeClr val="tx1"/>
                          </a:solidFill>
                          <a:effectLst/>
                          <a:latin typeface="+mn-lt"/>
                          <a:ea typeface="Times New Roman"/>
                          <a:cs typeface="+mn-cs"/>
                        </a:rPr>
                        <a:t>ca. 120 Minuten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kumimoji="0" lang="de-DE" sz="2400" b="0" i="1" u="none" strike="noStrike" kern="1200" cap="none" spc="0" normalizeH="0" baseline="0" noProof="0" dirty="0">
                          <a:ln>
                            <a:noFill/>
                          </a:ln>
                          <a:solidFill>
                            <a:prstClr val="black"/>
                          </a:solidFill>
                          <a:effectLst/>
                          <a:uLnTx/>
                          <a:uFillTx/>
                          <a:latin typeface="+mn-lt"/>
                          <a:ea typeface="Times New Roman"/>
                          <a:cs typeface="+mn-cs"/>
                        </a:rPr>
                        <a:t>120 Minuten </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058137915"/>
                  </a:ext>
                </a:extLst>
              </a:tr>
            </a:tbl>
          </a:graphicData>
        </a:graphic>
      </p:graphicFrame>
      <p:graphicFrame>
        <p:nvGraphicFramePr>
          <p:cNvPr id="6" name="Tabelle 5"/>
          <p:cNvGraphicFramePr>
            <a:graphicFrameLocks noGrp="1"/>
          </p:cNvGraphicFramePr>
          <p:nvPr>
            <p:extLst>
              <p:ext uri="{D42A27DB-BD31-4B8C-83A1-F6EECF244321}">
                <p14:modId xmlns:p14="http://schemas.microsoft.com/office/powerpoint/2010/main" val="193368776"/>
              </p:ext>
            </p:extLst>
          </p:nvPr>
        </p:nvGraphicFramePr>
        <p:xfrm>
          <a:off x="838200" y="3955415"/>
          <a:ext cx="10515600" cy="2590800"/>
        </p:xfrm>
        <a:graphic>
          <a:graphicData uri="http://schemas.openxmlformats.org/drawingml/2006/table">
            <a:tbl>
              <a:tblPr firstRow="1" bandRow="1"/>
              <a:tblGrid>
                <a:gridCol w="2767263">
                  <a:extLst>
                    <a:ext uri="{9D8B030D-6E8A-4147-A177-3AD203B41FA5}">
                      <a16:colId xmlns:a16="http://schemas.microsoft.com/office/drawing/2014/main" val="20000"/>
                    </a:ext>
                  </a:extLst>
                </a:gridCol>
                <a:gridCol w="2575881">
                  <a:extLst>
                    <a:ext uri="{9D8B030D-6E8A-4147-A177-3AD203B41FA5}">
                      <a16:colId xmlns:a16="http://schemas.microsoft.com/office/drawing/2014/main" val="20001"/>
                    </a:ext>
                  </a:extLst>
                </a:gridCol>
                <a:gridCol w="2589677">
                  <a:extLst>
                    <a:ext uri="{9D8B030D-6E8A-4147-A177-3AD203B41FA5}">
                      <a16:colId xmlns:a16="http://schemas.microsoft.com/office/drawing/2014/main" val="20002"/>
                    </a:ext>
                  </a:extLst>
                </a:gridCol>
                <a:gridCol w="2582779">
                  <a:extLst>
                    <a:ext uri="{9D8B030D-6E8A-4147-A177-3AD203B41FA5}">
                      <a16:colId xmlns:a16="http://schemas.microsoft.com/office/drawing/2014/main" val="20003"/>
                    </a:ext>
                  </a:extLst>
                </a:gridCol>
              </a:tblGrid>
              <a:tr h="464185">
                <a:tc>
                  <a:txBody>
                    <a:bodyPr/>
                    <a:lstStyle/>
                    <a:p>
                      <a:pPr>
                        <a:spcAft>
                          <a:spcPts val="0"/>
                        </a:spcAft>
                      </a:pPr>
                      <a:r>
                        <a:rPr lang="de-DE" sz="2400" b="0" dirty="0">
                          <a:effectLst/>
                          <a:latin typeface="+mn-lt"/>
                          <a:ea typeface="Times New Roman"/>
                        </a:rPr>
                        <a:t>zzgl. </a:t>
                      </a:r>
                      <a:r>
                        <a:rPr lang="de-DE" sz="2400" b="1" dirty="0">
                          <a:effectLst/>
                          <a:latin typeface="+mn-lt"/>
                          <a:ea typeface="Times New Roman"/>
                        </a:rPr>
                        <a:t>Bonuszeit</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2400" i="1" dirty="0">
                          <a:effectLst/>
                          <a:latin typeface="+mn-lt"/>
                          <a:ea typeface="Times New Roman"/>
                        </a:rPr>
                        <a:t>10 Minuten</a:t>
                      </a:r>
                    </a:p>
                    <a:p>
                      <a:pPr algn="ctr">
                        <a:spcAft>
                          <a:spcPts val="0"/>
                        </a:spcAft>
                      </a:pPr>
                      <a:r>
                        <a:rPr lang="de-DE" sz="2000" dirty="0">
                          <a:effectLst/>
                          <a:latin typeface="+mn-lt"/>
                          <a:ea typeface="Times New Roman"/>
                        </a:rPr>
                        <a:t>(auf PT 1 </a:t>
                      </a:r>
                      <a:r>
                        <a:rPr lang="de-DE" sz="2000" u="sng" dirty="0">
                          <a:effectLst/>
                          <a:latin typeface="+mn-lt"/>
                          <a:ea typeface="Times New Roman"/>
                        </a:rPr>
                        <a:t>oder</a:t>
                      </a:r>
                      <a:r>
                        <a:rPr lang="de-DE" sz="2000" dirty="0">
                          <a:effectLst/>
                          <a:latin typeface="+mn-lt"/>
                          <a:ea typeface="Times New Roman"/>
                        </a:rPr>
                        <a:t> PT 2</a:t>
                      </a:r>
                    </a:p>
                    <a:p>
                      <a:pPr algn="ctr">
                        <a:spcAft>
                          <a:spcPts val="0"/>
                        </a:spcAft>
                      </a:pPr>
                      <a:r>
                        <a:rPr lang="de-DE" sz="2000" dirty="0">
                          <a:effectLst/>
                          <a:latin typeface="+mn-lt"/>
                          <a:ea typeface="Times New Roman"/>
                        </a:rPr>
                        <a:t>oder anteilig</a:t>
                      </a:r>
                      <a:r>
                        <a:rPr lang="de-DE" sz="2000" baseline="0" dirty="0">
                          <a:effectLst/>
                          <a:latin typeface="+mn-lt"/>
                          <a:ea typeface="Times New Roman"/>
                        </a:rPr>
                        <a:t> auf </a:t>
                      </a:r>
                    </a:p>
                    <a:p>
                      <a:pPr algn="ctr">
                        <a:spcAft>
                          <a:spcPts val="0"/>
                        </a:spcAft>
                      </a:pPr>
                      <a:r>
                        <a:rPr lang="de-DE" sz="2000" baseline="0" dirty="0">
                          <a:effectLst/>
                          <a:latin typeface="+mn-lt"/>
                          <a:ea typeface="Times New Roman"/>
                        </a:rPr>
                        <a:t>PT 1 und PT 2</a:t>
                      </a:r>
                      <a:r>
                        <a:rPr lang="de-DE" sz="2000" dirty="0">
                          <a:effectLst/>
                          <a:latin typeface="+mn-lt"/>
                          <a:ea typeface="Times New Roman"/>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a:spcAft>
                          <a:spcPts val="0"/>
                        </a:spcAft>
                      </a:pPr>
                      <a:r>
                        <a:rPr lang="de-DE" sz="2400" i="1" dirty="0">
                          <a:effectLst/>
                          <a:latin typeface="+mn-lt"/>
                          <a:ea typeface="Times New Roman"/>
                        </a:rPr>
                        <a:t>10 Minuten</a:t>
                      </a:r>
                    </a:p>
                    <a:p>
                      <a:pPr algn="ctr">
                        <a:spcAft>
                          <a:spcPts val="0"/>
                        </a:spcAft>
                      </a:pPr>
                      <a:r>
                        <a:rPr lang="de-DE" sz="2000" dirty="0">
                          <a:effectLst/>
                          <a:latin typeface="+mn-lt"/>
                          <a:ea typeface="Times New Roman"/>
                        </a:rPr>
                        <a:t>(auf PT 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lang="de-DE" sz="2400" i="1" dirty="0">
                          <a:effectLst/>
                          <a:latin typeface="+mn-lt"/>
                          <a:ea typeface="Times New Roman"/>
                        </a:rPr>
                        <a:t>10 Minuten</a:t>
                      </a:r>
                    </a:p>
                    <a:p>
                      <a:pPr algn="ctr">
                        <a:spcAft>
                          <a:spcPts val="0"/>
                        </a:spcAft>
                      </a:pPr>
                      <a:r>
                        <a:rPr lang="de-DE" sz="2000" dirty="0">
                          <a:effectLst/>
                          <a:latin typeface="+mn-lt"/>
                          <a:ea typeface="Times New Roman"/>
                        </a:rPr>
                        <a:t>(auf PT 1 </a:t>
                      </a:r>
                      <a:r>
                        <a:rPr lang="de-DE" sz="2000" u="sng" dirty="0">
                          <a:effectLst/>
                          <a:latin typeface="+mn-lt"/>
                          <a:ea typeface="Times New Roman"/>
                        </a:rPr>
                        <a:t>oder</a:t>
                      </a:r>
                      <a:r>
                        <a:rPr lang="de-DE" sz="2000" dirty="0">
                          <a:effectLst/>
                          <a:latin typeface="+mn-lt"/>
                          <a:ea typeface="Times New Roman"/>
                        </a:rPr>
                        <a:t> PT 2 oder anteilig</a:t>
                      </a:r>
                      <a:r>
                        <a:rPr lang="de-DE" sz="2000" baseline="0" dirty="0">
                          <a:effectLst/>
                          <a:latin typeface="+mn-lt"/>
                          <a:ea typeface="Times New Roman"/>
                        </a:rPr>
                        <a:t> auf  </a:t>
                      </a:r>
                    </a:p>
                    <a:p>
                      <a:pPr algn="ctr">
                        <a:spcAft>
                          <a:spcPts val="0"/>
                        </a:spcAft>
                      </a:pPr>
                      <a:r>
                        <a:rPr lang="de-DE" sz="2000" baseline="0" dirty="0">
                          <a:effectLst/>
                          <a:latin typeface="+mn-lt"/>
                          <a:ea typeface="Times New Roman"/>
                        </a:rPr>
                        <a:t>PT 1 und PT 2</a:t>
                      </a:r>
                      <a:r>
                        <a:rPr lang="de-DE" sz="2000" dirty="0">
                          <a:effectLst/>
                          <a:latin typeface="+mn-lt"/>
                          <a:ea typeface="Times New Roman"/>
                        </a:rPr>
                        <a: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r h="464185">
                <a:tc>
                  <a:txBody>
                    <a:bodyPr/>
                    <a:lstStyle/>
                    <a:p>
                      <a:pPr>
                        <a:spcAft>
                          <a:spcPts val="0"/>
                        </a:spcAft>
                      </a:pPr>
                      <a:r>
                        <a:rPr lang="de-DE" sz="2400" b="0">
                          <a:effectLst/>
                          <a:latin typeface="+mn-lt"/>
                          <a:ea typeface="Times New Roman"/>
                        </a:rPr>
                        <a:t>zzgl.</a:t>
                      </a:r>
                      <a:r>
                        <a:rPr lang="de-DE" sz="2400" b="1">
                          <a:effectLst/>
                          <a:latin typeface="+mn-lt"/>
                          <a:ea typeface="Times New Roman"/>
                        </a:rPr>
                        <a:t> Auswahlzeit</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2400" i="1" dirty="0">
                          <a:effectLst/>
                          <a:latin typeface="+mn-lt"/>
                          <a:ea typeface="Times New Roman"/>
                        </a:rPr>
                        <a:t>10 Minuten</a:t>
                      </a:r>
                    </a:p>
                    <a:p>
                      <a:pPr algn="ctr">
                        <a:spcAft>
                          <a:spcPts val="0"/>
                        </a:spcAft>
                      </a:pPr>
                      <a:r>
                        <a:rPr lang="de-DE" sz="2000" dirty="0">
                          <a:effectLst/>
                          <a:latin typeface="+mn-lt"/>
                          <a:ea typeface="Times New Roman"/>
                        </a:rPr>
                        <a:t>(für PT 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a:spcAft>
                          <a:spcPts val="0"/>
                        </a:spcAft>
                      </a:pPr>
                      <a:r>
                        <a:rPr lang="de-DE" sz="2400" i="1" dirty="0">
                          <a:effectLst/>
                          <a:latin typeface="+mn-lt"/>
                          <a:ea typeface="Times New Roman"/>
                        </a:rPr>
                        <a:t>10 Minuten</a:t>
                      </a:r>
                    </a:p>
                    <a:p>
                      <a:pPr algn="ctr">
                        <a:spcAft>
                          <a:spcPts val="0"/>
                        </a:spcAft>
                      </a:pPr>
                      <a:r>
                        <a:rPr lang="de-DE" sz="2000" dirty="0">
                          <a:effectLst/>
                          <a:latin typeface="+mn-lt"/>
                          <a:ea typeface="Times New Roman"/>
                        </a:rPr>
                        <a:t>(für PT 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lang="de-DE" sz="2400" i="1" dirty="0">
                          <a:effectLst/>
                          <a:latin typeface="+mn-lt"/>
                          <a:ea typeface="Times New Roman"/>
                        </a:rPr>
                        <a:t>keine</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1"/>
                  </a:ext>
                </a:extLst>
              </a:tr>
              <a:tr h="197485">
                <a:tc>
                  <a:txBody>
                    <a:bodyPr/>
                    <a:lstStyle/>
                    <a:p>
                      <a:pPr>
                        <a:spcAft>
                          <a:spcPts val="0"/>
                        </a:spcAft>
                      </a:pPr>
                      <a:r>
                        <a:rPr lang="de-DE" sz="2400" b="1" i="0" dirty="0">
                          <a:effectLst/>
                          <a:latin typeface="+mn-lt"/>
                          <a:ea typeface="Times New Roman"/>
                        </a:rPr>
                        <a:t>max. Prüfungsdauer</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e-DE" sz="2400" i="1" dirty="0">
                          <a:effectLst/>
                          <a:latin typeface="+mn-lt"/>
                          <a:ea typeface="Times New Roman"/>
                        </a:rPr>
                        <a:t>170 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a:spcAft>
                          <a:spcPts val="0"/>
                        </a:spcAft>
                      </a:pPr>
                      <a:r>
                        <a:rPr lang="de-DE" sz="2400" i="1" dirty="0">
                          <a:effectLst/>
                          <a:latin typeface="+mn-lt"/>
                          <a:ea typeface="Times New Roman"/>
                        </a:rPr>
                        <a:t>ca. 140 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spcAft>
                          <a:spcPts val="0"/>
                        </a:spcAft>
                      </a:pPr>
                      <a:r>
                        <a:rPr lang="de-DE" sz="2400" i="1" dirty="0">
                          <a:effectLst/>
                          <a:latin typeface="+mn-lt"/>
                          <a:ea typeface="Times New Roman"/>
                        </a:rPr>
                        <a:t>130 Minuten</a:t>
                      </a:r>
                      <a:endParaRPr lang="de-DE" sz="2400" dirty="0">
                        <a:effectLst/>
                        <a:latin typeface="+mn-lt"/>
                        <a:ea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72107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Bearbeitungsdauer</a:t>
            </a:r>
          </a:p>
        </p:txBody>
      </p:sp>
      <p:sp>
        <p:nvSpPr>
          <p:cNvPr id="3" name="Inhaltsplatzhalter 2"/>
          <p:cNvSpPr>
            <a:spLocks noGrp="1"/>
          </p:cNvSpPr>
          <p:nvPr>
            <p:ph idx="1"/>
          </p:nvPr>
        </p:nvSpPr>
        <p:spPr/>
        <p:txBody>
          <a:bodyPr>
            <a:normAutofit fontScale="85000" lnSpcReduction="20000"/>
          </a:bodyPr>
          <a:lstStyle/>
          <a:p>
            <a:endParaRPr lang="de-DE" dirty="0"/>
          </a:p>
          <a:p>
            <a:r>
              <a:rPr lang="de-DE" dirty="0"/>
              <a:t>In allen drei Prüfungsfächern liegt den Prüflingen zu Prüfungsbeginn nur der erste Prüfungsteil vor. Der erste Prüfungsteil ist spätestens nach der dafür festgelegten Dauer (in Deutsch und Mathematik ggf. zuzüglich der Bonuszeit von 10 Minuten) abzugeben. </a:t>
            </a:r>
          </a:p>
          <a:p>
            <a:r>
              <a:rPr lang="de-DE" dirty="0"/>
              <a:t>Erst nach Abgabe des ersten Prüfungsteils erhalten die Prüflinge den zweiten Prüfungsteil sowie im Fach Mathematik die ausschließlich für den zweiten Prüfungsteil zugelassenen Hilfsmittel. </a:t>
            </a:r>
          </a:p>
          <a:p>
            <a:r>
              <a:rPr lang="de-DE" dirty="0"/>
              <a:t>Wird in den Fächern Deutsch und Mathematik der erste Aufgabenteil früher als in der oben vorgesehenen Zeit abgegeben, steht entsprechend mehr Zeit für die Bearbeitung des zweiten Prüfungsteils zur Verfügung.</a:t>
            </a:r>
          </a:p>
          <a:p>
            <a:r>
              <a:rPr lang="de-DE" dirty="0"/>
              <a:t>Die Uhrzeiten des jeweils zur Verfügung stehenden Zeitrahmens werden von der Aufsicht führenden Lehrkraft zu Beginn der Prüfung auf dem Board angegeben, z.B.:</a:t>
            </a:r>
          </a:p>
          <a:p>
            <a:endParaRPr lang="de-DE" dirty="0"/>
          </a:p>
          <a:p>
            <a:pPr lvl="1"/>
            <a:r>
              <a:rPr lang="de-DE" dirty="0">
                <a:latin typeface="Andy" pitchFamily="66" charset="0"/>
              </a:rPr>
              <a:t>ZP 10 Deutsch MSA</a:t>
            </a:r>
          </a:p>
          <a:p>
            <a:pPr lvl="1"/>
            <a:r>
              <a:rPr lang="de-DE" dirty="0">
                <a:latin typeface="Andy" pitchFamily="66" charset="0"/>
              </a:rPr>
              <a:t>Beginn der Prüfung:    9:00 Uhr</a:t>
            </a:r>
          </a:p>
          <a:p>
            <a:pPr lvl="1"/>
            <a:r>
              <a:rPr lang="de-DE" dirty="0">
                <a:latin typeface="Andy" pitchFamily="66" charset="0"/>
              </a:rPr>
              <a:t>Abgabe 1. </a:t>
            </a:r>
            <a:r>
              <a:rPr lang="de-DE" dirty="0" err="1">
                <a:latin typeface="Andy" pitchFamily="66" charset="0"/>
              </a:rPr>
              <a:t>Prüfungsteil:spätestens</a:t>
            </a:r>
            <a:r>
              <a:rPr lang="de-DE" dirty="0">
                <a:latin typeface="Andy" pitchFamily="66" charset="0"/>
              </a:rPr>
              <a:t> 9:40 Uhr</a:t>
            </a:r>
          </a:p>
          <a:p>
            <a:pPr lvl="1"/>
            <a:r>
              <a:rPr lang="de-DE" dirty="0">
                <a:latin typeface="Andy" pitchFamily="66" charset="0"/>
              </a:rPr>
              <a:t>Abgabe 2. Prüfungsteil:spätestens 11:50 Uhr                </a:t>
            </a:r>
            <a:r>
              <a:rPr lang="de-DE" dirty="0"/>
              <a:t>daneben kann gerne die Uhr laufen …</a:t>
            </a:r>
          </a:p>
        </p:txBody>
      </p:sp>
      <p:sp>
        <p:nvSpPr>
          <p:cNvPr id="4" name="Foliennummernplatzhalter 3"/>
          <p:cNvSpPr>
            <a:spLocks noGrp="1"/>
          </p:cNvSpPr>
          <p:nvPr>
            <p:ph type="sldNum" sz="quarter" idx="4"/>
          </p:nvPr>
        </p:nvSpPr>
        <p:spPr/>
        <p:txBody>
          <a:bodyPr/>
          <a:lstStyle/>
          <a:p>
            <a:fld id="{AED6A42B-FB4D-445F-B8E6-119450479298}" type="slidenum">
              <a:rPr lang="de-DE" smtClean="0"/>
              <a:pPr/>
              <a:t>7</a:t>
            </a:fld>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Hilfsmittel</a:t>
            </a:r>
          </a:p>
        </p:txBody>
      </p:sp>
      <p:sp>
        <p:nvSpPr>
          <p:cNvPr id="3" name="Inhaltsplatzhalter 2"/>
          <p:cNvSpPr>
            <a:spLocks noGrp="1"/>
          </p:cNvSpPr>
          <p:nvPr>
            <p:ph idx="1"/>
          </p:nvPr>
        </p:nvSpPr>
        <p:spPr/>
        <p:txBody>
          <a:bodyPr/>
          <a:lstStyle/>
          <a:p>
            <a:r>
              <a:rPr lang="de-DE" dirty="0"/>
              <a:t>Deutsch: fünf Rechtschreib-Werke pro Klasse, sonst nichts.</a:t>
            </a:r>
          </a:p>
          <a:p>
            <a:endParaRPr lang="de-DE" dirty="0"/>
          </a:p>
          <a:p>
            <a:r>
              <a:rPr lang="de-DE" dirty="0"/>
              <a:t>Englisch: Keine</a:t>
            </a:r>
          </a:p>
          <a:p>
            <a:endParaRPr lang="de-DE" dirty="0"/>
          </a:p>
          <a:p>
            <a:r>
              <a:rPr lang="de-DE" dirty="0"/>
              <a:t>Mathe: Zirkel und Geodreieck. Im zweiten Prüfungsteil auch Formelsammlung und Taschenrechner.</a:t>
            </a:r>
          </a:p>
          <a:p>
            <a:pPr lvl="1"/>
            <a:r>
              <a:rPr lang="de-DE" dirty="0"/>
              <a:t>Bedingung: Der Einsatz muss im Unterricht eingeübt sein. Die TR müssen in der Klasse vergleichbar sein, sie sind vor der Prüfung zu </a:t>
            </a:r>
            <a:r>
              <a:rPr lang="de-DE" dirty="0" err="1"/>
              <a:t>resetten</a:t>
            </a:r>
            <a:r>
              <a:rPr lang="de-DE" dirty="0"/>
              <a:t>.</a:t>
            </a:r>
          </a:p>
          <a:p>
            <a:pPr lvl="1"/>
            <a:r>
              <a:rPr lang="de-DE" i="1" dirty="0" err="1"/>
              <a:t>Ipads</a:t>
            </a:r>
            <a:r>
              <a:rPr lang="de-DE" i="1" dirty="0"/>
              <a:t> etc. mit einzelner </a:t>
            </a:r>
            <a:r>
              <a:rPr lang="de-DE" i="1" dirty="0" err="1"/>
              <a:t>App</a:t>
            </a:r>
            <a:r>
              <a:rPr lang="de-DE" i="1" dirty="0"/>
              <a:t> (anstatt des TR) denkbar, aber unter Auflagen</a:t>
            </a:r>
            <a:r>
              <a:rPr lang="de-DE" dirty="0"/>
              <a:t>.</a:t>
            </a:r>
          </a:p>
          <a:p>
            <a:pPr lvl="1">
              <a:buNone/>
            </a:pPr>
            <a:endParaRPr lang="de-DE" dirty="0"/>
          </a:p>
        </p:txBody>
      </p:sp>
      <p:sp>
        <p:nvSpPr>
          <p:cNvPr id="4" name="Foliennummernplatzhalter 3"/>
          <p:cNvSpPr>
            <a:spLocks noGrp="1"/>
          </p:cNvSpPr>
          <p:nvPr>
            <p:ph type="sldNum" sz="quarter" idx="4"/>
          </p:nvPr>
        </p:nvSpPr>
        <p:spPr/>
        <p:txBody>
          <a:bodyPr/>
          <a:lstStyle/>
          <a:p>
            <a:fld id="{AED6A42B-FB4D-445F-B8E6-119450479298}" type="slidenum">
              <a:rPr lang="de-DE" smtClean="0"/>
              <a:pPr/>
              <a:t>8</a:t>
            </a:fld>
            <a:endParaRPr lang="de-DE" dirty="0"/>
          </a:p>
        </p:txBody>
      </p:sp>
      <p:pic>
        <p:nvPicPr>
          <p:cNvPr id="5" name="Grafik 4" descr="&quot;Mindset&quot; und &quot;Ghosting&quot;: So kommen neue Wörter in den Duden - Nachrichten">
            <a:extLst>
              <a:ext uri="{FF2B5EF4-FFF2-40B4-BE49-F238E27FC236}">
                <a16:creationId xmlns:a16="http://schemas.microsoft.com/office/drawing/2014/main" id="{2BE1875B-E116-7ACD-E761-57029B2FB550}"/>
              </a:ext>
            </a:extLst>
          </p:cNvPr>
          <p:cNvPicPr>
            <a:picLocks noChangeAspect="1"/>
          </p:cNvPicPr>
          <p:nvPr/>
        </p:nvPicPr>
        <p:blipFill>
          <a:blip r:embed="rId2"/>
          <a:stretch>
            <a:fillRect/>
          </a:stretch>
        </p:blipFill>
        <p:spPr>
          <a:xfrm>
            <a:off x="8539971" y="823632"/>
            <a:ext cx="1873549" cy="187354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Täuschungsversuche</a:t>
            </a:r>
          </a:p>
        </p:txBody>
      </p:sp>
      <p:sp>
        <p:nvSpPr>
          <p:cNvPr id="3" name="Inhaltsplatzhalter 2"/>
          <p:cNvSpPr>
            <a:spLocks noGrp="1"/>
          </p:cNvSpPr>
          <p:nvPr>
            <p:ph idx="1"/>
          </p:nvPr>
        </p:nvSpPr>
        <p:spPr/>
        <p:txBody>
          <a:bodyPr>
            <a:normAutofit/>
          </a:bodyPr>
          <a:lstStyle/>
          <a:p>
            <a:r>
              <a:rPr lang="de-DE" dirty="0"/>
              <a:t>Lieber nicht.</a:t>
            </a:r>
          </a:p>
          <a:p>
            <a:endParaRPr lang="de-DE" dirty="0"/>
          </a:p>
          <a:p>
            <a:endParaRPr lang="de-DE" dirty="0"/>
          </a:p>
          <a:p>
            <a:endParaRPr lang="de-DE" dirty="0"/>
          </a:p>
          <a:p>
            <a:endParaRPr lang="de-DE" dirty="0"/>
          </a:p>
          <a:p>
            <a:r>
              <a:rPr lang="de-DE" dirty="0"/>
              <a:t>Handys, Smartwatches und alle möglichen weiteren elektronischen Werkzeuge  etc. mit Jacken und Taschen vorne im Raum abgeben.</a:t>
            </a:r>
          </a:p>
          <a:p>
            <a:pPr lvl="1"/>
            <a:r>
              <a:rPr lang="de-DE" dirty="0"/>
              <a:t>Z.B. kein Kopf- oder Ohrhörer.</a:t>
            </a:r>
          </a:p>
          <a:p>
            <a:r>
              <a:rPr lang="de-DE" dirty="0"/>
              <a:t>Kein Verlassen der Prüfungsräume in der 1. Stunde, auch nicht während der Pausenzeiten; nur einzeln.</a:t>
            </a:r>
          </a:p>
        </p:txBody>
      </p:sp>
      <p:sp>
        <p:nvSpPr>
          <p:cNvPr id="4" name="Foliennummernplatzhalter 3"/>
          <p:cNvSpPr>
            <a:spLocks noGrp="1"/>
          </p:cNvSpPr>
          <p:nvPr>
            <p:ph type="sldNum" sz="quarter" idx="4"/>
          </p:nvPr>
        </p:nvSpPr>
        <p:spPr>
          <a:xfrm>
            <a:off x="8610600" y="6262214"/>
            <a:ext cx="2743200" cy="365125"/>
          </a:xfrm>
        </p:spPr>
        <p:txBody>
          <a:bodyPr/>
          <a:lstStyle/>
          <a:p>
            <a:fld id="{248F8B2D-EE1D-41BF-B0FF-893B7C3FD02C}" type="slidenum">
              <a:rPr lang="de-DE" smtClean="0"/>
              <a:pPr/>
              <a:t>9</a:t>
            </a:fld>
            <a:endParaRPr lang="de-DE" dirty="0"/>
          </a:p>
        </p:txBody>
      </p:sp>
      <p:pic>
        <p:nvPicPr>
          <p:cNvPr id="9218" name="Picture 2" descr="Bilderstrecke zu: Eintracht Frankfurt: Rote Karten beim Spiel in ..."/>
          <p:cNvPicPr>
            <a:picLocks noChangeAspect="1" noChangeArrowheads="1"/>
          </p:cNvPicPr>
          <p:nvPr/>
        </p:nvPicPr>
        <p:blipFill>
          <a:blip r:embed="rId2" cstate="print"/>
          <a:srcRect/>
          <a:stretch>
            <a:fillRect/>
          </a:stretch>
        </p:blipFill>
        <p:spPr bwMode="auto">
          <a:xfrm>
            <a:off x="5124091" y="1176618"/>
            <a:ext cx="3070694" cy="2091910"/>
          </a:xfrm>
          <a:prstGeom prst="rect">
            <a:avLst/>
          </a:prstGeom>
          <a:noFill/>
        </p:spPr>
      </p:pic>
    </p:spTree>
    <p:extLst>
      <p:ext uri="{BB962C8B-B14F-4D97-AF65-F5344CB8AC3E}">
        <p14:creationId xmlns:p14="http://schemas.microsoft.com/office/powerpoint/2010/main" val="152748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Bewertungsvorgaben</a:t>
            </a:r>
          </a:p>
        </p:txBody>
      </p:sp>
      <p:sp>
        <p:nvSpPr>
          <p:cNvPr id="3" name="Inhaltsplatzhalter 2"/>
          <p:cNvSpPr>
            <a:spLocks noGrp="1"/>
          </p:cNvSpPr>
          <p:nvPr>
            <p:ph idx="1"/>
          </p:nvPr>
        </p:nvSpPr>
        <p:spPr/>
        <p:txBody>
          <a:bodyPr>
            <a:normAutofit/>
          </a:bodyPr>
          <a:lstStyle/>
          <a:p>
            <a:r>
              <a:rPr lang="de-DE" dirty="0"/>
              <a:t>Die Beurteilungs- und Bewertungsvorgaben sind verbindlich.</a:t>
            </a:r>
          </a:p>
          <a:p>
            <a:r>
              <a:rPr lang="de-DE" dirty="0"/>
              <a:t>Es werden nur ganze Punkte vergeben.</a:t>
            </a:r>
          </a:p>
          <a:p>
            <a:r>
              <a:rPr lang="de-DE" dirty="0"/>
              <a:t>Keine weitere Dokumentation als die auf den Bewertungsbögen.</a:t>
            </a:r>
          </a:p>
          <a:p>
            <a:endParaRPr lang="de-DE" dirty="0"/>
          </a:p>
        </p:txBody>
      </p:sp>
      <p:sp>
        <p:nvSpPr>
          <p:cNvPr id="4" name="Foliennummernplatzhalter 3"/>
          <p:cNvSpPr>
            <a:spLocks noGrp="1"/>
          </p:cNvSpPr>
          <p:nvPr>
            <p:ph type="sldNum" sz="quarter" idx="4"/>
          </p:nvPr>
        </p:nvSpPr>
        <p:spPr>
          <a:xfrm>
            <a:off x="8610600" y="6262214"/>
            <a:ext cx="2743200" cy="365125"/>
          </a:xfrm>
        </p:spPr>
        <p:txBody>
          <a:bodyPr/>
          <a:lstStyle/>
          <a:p>
            <a:fld id="{248F8B2D-EE1D-41BF-B0FF-893B7C3FD02C}" type="slidenum">
              <a:rPr lang="de-DE" smtClean="0"/>
              <a:pPr/>
              <a:t>10</a:t>
            </a:fld>
            <a:endParaRPr lang="de-DE" dirty="0"/>
          </a:p>
        </p:txBody>
      </p:sp>
    </p:spTree>
    <p:extLst>
      <p:ext uri="{BB962C8B-B14F-4D97-AF65-F5344CB8AC3E}">
        <p14:creationId xmlns:p14="http://schemas.microsoft.com/office/powerpoint/2010/main" val="152748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Bewertungsvorgaben</a:t>
            </a:r>
          </a:p>
        </p:txBody>
      </p:sp>
      <p:sp>
        <p:nvSpPr>
          <p:cNvPr id="3" name="Inhaltsplatzhalter 2"/>
          <p:cNvSpPr>
            <a:spLocks noGrp="1"/>
          </p:cNvSpPr>
          <p:nvPr>
            <p:ph idx="1"/>
          </p:nvPr>
        </p:nvSpPr>
        <p:spPr/>
        <p:txBody>
          <a:bodyPr>
            <a:normAutofit/>
          </a:bodyPr>
          <a:lstStyle/>
          <a:p>
            <a:r>
              <a:rPr lang="de-DE" b="1" dirty="0"/>
              <a:t>Maximalpunktzahl –Korrekturvorschrift</a:t>
            </a:r>
          </a:p>
          <a:p>
            <a:r>
              <a:rPr lang="de-DE" dirty="0"/>
              <a:t>Prüfungsleistungen, die Lösungen bzw. Ausführungen enthalten, die als richtig im Sinne der Aufgabenstellung zu bewerten sind, aber nicht durch die angegebenen Kriterien erfasst werden, sollen in den Fächern Deutsch und Englisch als „weiteres aufgabenbezogenes Kriterium“ berücksichtigt und im Bewertungsbogen notiert werden.</a:t>
            </a:r>
          </a:p>
          <a:p>
            <a:r>
              <a:rPr lang="de-DE" dirty="0"/>
              <a:t>Für dieses zusätzliche Kriterium ist ebenfalls eine Höchstpunktzahl angegeben.</a:t>
            </a:r>
          </a:p>
          <a:p>
            <a:r>
              <a:rPr lang="de-DE" dirty="0"/>
              <a:t>Die für die jeweilige Teilaufgabe zu erreichende Höchstpunktzahl darf aber insgesamt nicht überschritten werden. </a:t>
            </a:r>
          </a:p>
          <a:p>
            <a:r>
              <a:rPr lang="de-DE" dirty="0"/>
              <a:t>Verstöße gegen die sprachliche Richtigkeit und sachliche Fehler sind in der Prüfungsarbeit entsprechend den Korrekturvorschriften des jeweiligen Faches zu kennzeichnen. </a:t>
            </a:r>
          </a:p>
          <a:p>
            <a:endParaRPr lang="de-DE" dirty="0"/>
          </a:p>
          <a:p>
            <a:endParaRPr lang="de-DE" dirty="0"/>
          </a:p>
        </p:txBody>
      </p:sp>
      <p:sp>
        <p:nvSpPr>
          <p:cNvPr id="4" name="Foliennummernplatzhalter 3"/>
          <p:cNvSpPr>
            <a:spLocks noGrp="1"/>
          </p:cNvSpPr>
          <p:nvPr>
            <p:ph type="sldNum" sz="quarter" idx="4"/>
          </p:nvPr>
        </p:nvSpPr>
        <p:spPr>
          <a:xfrm>
            <a:off x="8610600" y="6262214"/>
            <a:ext cx="2743200" cy="365125"/>
          </a:xfrm>
        </p:spPr>
        <p:txBody>
          <a:bodyPr/>
          <a:lstStyle/>
          <a:p>
            <a:fld id="{248F8B2D-EE1D-41BF-B0FF-893B7C3FD02C}" type="slidenum">
              <a:rPr lang="de-DE" smtClean="0"/>
              <a:pPr/>
              <a:t>11</a:t>
            </a:fld>
            <a:endParaRPr lang="de-DE" dirty="0"/>
          </a:p>
        </p:txBody>
      </p:sp>
    </p:spTree>
    <p:extLst>
      <p:ext uri="{BB962C8B-B14F-4D97-AF65-F5344CB8AC3E}">
        <p14:creationId xmlns:p14="http://schemas.microsoft.com/office/powerpoint/2010/main" val="152748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Eine Besonderheit bei der Zeugniskonferenz</a:t>
            </a:r>
          </a:p>
        </p:txBody>
      </p:sp>
      <p:sp>
        <p:nvSpPr>
          <p:cNvPr id="3" name="Inhaltsplatzhalter 2"/>
          <p:cNvSpPr>
            <a:spLocks noGrp="1"/>
          </p:cNvSpPr>
          <p:nvPr>
            <p:ph idx="1"/>
          </p:nvPr>
        </p:nvSpPr>
        <p:spPr/>
        <p:txBody>
          <a:bodyPr/>
          <a:lstStyle/>
          <a:p>
            <a:r>
              <a:rPr lang="de-DE" dirty="0"/>
              <a:t>Neu und besonders ist, dass es in </a:t>
            </a:r>
            <a:r>
              <a:rPr lang="de-DE" b="1" dirty="0"/>
              <a:t>D, E, M </a:t>
            </a:r>
            <a:r>
              <a:rPr lang="de-DE" u="sng" dirty="0"/>
              <a:t>keine Nachprüfung </a:t>
            </a:r>
            <a:r>
              <a:rPr lang="de-DE" dirty="0"/>
              <a:t>geben kann.</a:t>
            </a:r>
          </a:p>
          <a:p>
            <a:pPr lvl="1"/>
            <a:r>
              <a:rPr lang="de-DE" dirty="0"/>
              <a:t>Bsp.: Eine 5 in Mathe und Englisch, eine 3 in Deutsch: nicht versetzt, da in den Hauptfächern keine Nachprüfung möglich ist.</a:t>
            </a:r>
          </a:p>
          <a:p>
            <a:pPr lvl="1"/>
            <a:endParaRPr lang="de-DE" dirty="0"/>
          </a:p>
          <a:p>
            <a:pPr lvl="1"/>
            <a:r>
              <a:rPr lang="de-DE" dirty="0"/>
              <a:t>Bsp.: Eine 5 in Deutsch und eine weitere 5 in Latein, (eine 3 in Mathe als Ausgleich): nicht versetzt, mit Möglichkeit der Nachprüfung, aber nur in Latein (</a:t>
            </a:r>
            <a:r>
              <a:rPr lang="de-DE" i="1" dirty="0"/>
              <a:t>obwohl ich die Sprache abwählen will </a:t>
            </a:r>
            <a:r>
              <a:rPr lang="de-DE" dirty="0"/>
              <a:t>…) </a:t>
            </a:r>
          </a:p>
          <a:p>
            <a:pPr lvl="1"/>
            <a:endParaRPr lang="de-DE" dirty="0"/>
          </a:p>
          <a:p>
            <a:pPr lvl="1"/>
            <a:r>
              <a:rPr lang="de-DE" dirty="0"/>
              <a:t>Bsp.: Eine 5 in Mathe (und eine 3 in einem anderen Hauptfach) und eine 5 in Physik (auch mit Ausgleichs 3 in Sport) – nicht versetzt, mit Möglichkeit der Nachprüfung, aber nur in dem Nebenfach Physik.</a:t>
            </a:r>
          </a:p>
        </p:txBody>
      </p:sp>
      <p:sp>
        <p:nvSpPr>
          <p:cNvPr id="4" name="Foliennummernplatzhalter 3"/>
          <p:cNvSpPr>
            <a:spLocks noGrp="1"/>
          </p:cNvSpPr>
          <p:nvPr>
            <p:ph type="sldNum" sz="quarter" idx="4"/>
          </p:nvPr>
        </p:nvSpPr>
        <p:spPr/>
        <p:txBody>
          <a:bodyPr/>
          <a:lstStyle/>
          <a:p>
            <a:fld id="{AED6A42B-FB4D-445F-B8E6-119450479298}" type="slidenum">
              <a:rPr lang="de-DE" smtClean="0"/>
              <a:pPr/>
              <a:t>12</a:t>
            </a:fld>
            <a:endParaRPr lang="de-DE" dirty="0"/>
          </a:p>
        </p:txBody>
      </p:sp>
      <p:pic>
        <p:nvPicPr>
          <p:cNvPr id="7" name="Picture 2"/>
          <p:cNvPicPr>
            <a:picLocks noChangeAspect="1" noChangeArrowheads="1"/>
          </p:cNvPicPr>
          <p:nvPr/>
        </p:nvPicPr>
        <p:blipFill>
          <a:blip r:embed="rId2" cstate="print"/>
          <a:srcRect/>
          <a:stretch>
            <a:fillRect/>
          </a:stretch>
        </p:blipFill>
        <p:spPr bwMode="auto">
          <a:xfrm>
            <a:off x="7571025" y="3567217"/>
            <a:ext cx="527946" cy="540486"/>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Fragen / Bemerkungen</a:t>
            </a:r>
          </a:p>
        </p:txBody>
      </p:sp>
      <p:sp>
        <p:nvSpPr>
          <p:cNvPr id="3" name="Inhaltsplatzhalter 2"/>
          <p:cNvSpPr>
            <a:spLocks noGrp="1"/>
          </p:cNvSpPr>
          <p:nvPr>
            <p:ph idx="1"/>
          </p:nvPr>
        </p:nvSpPr>
        <p:spPr/>
        <p:txBody>
          <a:bodyPr/>
          <a:lstStyle/>
          <a:p>
            <a:r>
              <a:rPr lang="de-DE" dirty="0"/>
              <a:t>Fragen / Vertiefungen?</a:t>
            </a:r>
          </a:p>
          <a:p>
            <a:endParaRPr lang="de-DE" dirty="0"/>
          </a:p>
          <a:p>
            <a:r>
              <a:rPr lang="de-DE" dirty="0"/>
              <a:t>Fach-Details in Fach-Chat-Gruppen der betroffenen Kolleginnen und Kollegen</a:t>
            </a:r>
          </a:p>
          <a:p>
            <a:endParaRPr lang="de-DE" dirty="0"/>
          </a:p>
          <a:p>
            <a:endParaRPr lang="de-DE" dirty="0"/>
          </a:p>
          <a:p>
            <a:r>
              <a:rPr lang="de-DE" dirty="0"/>
              <a:t>Bemerkungen</a:t>
            </a:r>
          </a:p>
          <a:p>
            <a:pPr lvl="1"/>
            <a:r>
              <a:rPr lang="de-DE" dirty="0"/>
              <a:t>Schullaufbahn / </a:t>
            </a:r>
            <a:r>
              <a:rPr lang="de-DE" dirty="0" err="1"/>
              <a:t>StuBO</a:t>
            </a:r>
            <a:r>
              <a:rPr lang="de-DE" dirty="0"/>
              <a:t>-Beratung: </a:t>
            </a:r>
          </a:p>
          <a:p>
            <a:pPr lvl="1">
              <a:buNone/>
            </a:pPr>
            <a:r>
              <a:rPr lang="de-DE" dirty="0"/>
              <a:t>Bitte verweist die Eltern gerne an mich, z.B. unter tillmann@whg-lev.de</a:t>
            </a:r>
          </a:p>
          <a:p>
            <a:endParaRPr lang="de-DE" dirty="0"/>
          </a:p>
        </p:txBody>
      </p:sp>
      <p:sp>
        <p:nvSpPr>
          <p:cNvPr id="4" name="Foliennummernplatzhalter 3"/>
          <p:cNvSpPr>
            <a:spLocks noGrp="1"/>
          </p:cNvSpPr>
          <p:nvPr>
            <p:ph type="sldNum" sz="quarter" idx="4"/>
          </p:nvPr>
        </p:nvSpPr>
        <p:spPr/>
        <p:txBody>
          <a:bodyPr/>
          <a:lstStyle/>
          <a:p>
            <a:fld id="{AED6A42B-FB4D-445F-B8E6-119450479298}" type="slidenum">
              <a:rPr lang="de-DE" smtClean="0"/>
              <a:pPr/>
              <a:t>13</a:t>
            </a:fld>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Weitere Informationsquellen</a:t>
            </a:r>
          </a:p>
        </p:txBody>
      </p:sp>
      <p:sp>
        <p:nvSpPr>
          <p:cNvPr id="3" name="Textplatzhalter 2"/>
          <p:cNvSpPr>
            <a:spLocks noGrp="1"/>
          </p:cNvSpPr>
          <p:nvPr>
            <p:ph type="body" idx="1"/>
          </p:nvPr>
        </p:nvSpPr>
        <p:spPr/>
        <p:txBody>
          <a:bodyPr/>
          <a:lstStyle/>
          <a:p>
            <a:r>
              <a:rPr lang="de-DE" dirty="0"/>
              <a:t>Kapitel 4</a:t>
            </a:r>
          </a:p>
        </p:txBody>
      </p:sp>
      <p:sp>
        <p:nvSpPr>
          <p:cNvPr id="4" name="Foliennummernplatzhalter 3"/>
          <p:cNvSpPr>
            <a:spLocks noGrp="1"/>
          </p:cNvSpPr>
          <p:nvPr>
            <p:ph type="sldNum" sz="quarter" idx="4"/>
          </p:nvPr>
        </p:nvSpPr>
        <p:spPr/>
        <p:txBody>
          <a:bodyPr/>
          <a:lstStyle/>
          <a:p>
            <a:fld id="{AED6A42B-FB4D-445F-B8E6-119450479298}" type="slidenum">
              <a:rPr lang="de-DE" smtClean="0"/>
              <a:pPr/>
              <a:t>14</a:t>
            </a:fld>
            <a:endParaRPr lang="de-DE" dirty="0"/>
          </a:p>
        </p:txBody>
      </p:sp>
    </p:spTree>
    <p:extLst>
      <p:ext uri="{BB962C8B-B14F-4D97-AF65-F5344CB8AC3E}">
        <p14:creationId xmlns:p14="http://schemas.microsoft.com/office/powerpoint/2010/main" val="2858553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Aktuelles zur ZP10</a:t>
            </a:r>
          </a:p>
        </p:txBody>
      </p:sp>
      <p:sp>
        <p:nvSpPr>
          <p:cNvPr id="3" name="Inhaltsplatzhalter 2"/>
          <p:cNvSpPr>
            <a:spLocks noGrp="1"/>
          </p:cNvSpPr>
          <p:nvPr>
            <p:ph idx="1"/>
          </p:nvPr>
        </p:nvSpPr>
        <p:spPr/>
        <p:txBody>
          <a:bodyPr/>
          <a:lstStyle/>
          <a:p>
            <a:pPr marL="0" indent="0">
              <a:buNone/>
            </a:pPr>
            <a:r>
              <a:rPr lang="de-DE" dirty="0"/>
              <a:t>Aktuelle Informationen finden Sie auf den Seiten der </a:t>
            </a:r>
            <a:br>
              <a:rPr lang="de-DE" dirty="0"/>
            </a:br>
            <a:r>
              <a:rPr lang="de-DE" dirty="0">
                <a:hlinkClick r:id="rId2"/>
              </a:rPr>
              <a:t>Standardsicherung im Bildungsportal</a:t>
            </a:r>
            <a:r>
              <a:rPr lang="de-DE" dirty="0"/>
              <a:t> (www.standardsicherung.schulministerium.nrw.de)</a:t>
            </a:r>
          </a:p>
          <a:p>
            <a:pPr marL="0" indent="0">
              <a:buNone/>
            </a:pPr>
            <a:endParaRPr lang="de-DE" dirty="0"/>
          </a:p>
        </p:txBody>
      </p:sp>
      <p:sp>
        <p:nvSpPr>
          <p:cNvPr id="4" name="Foliennummernplatzhalter 3"/>
          <p:cNvSpPr>
            <a:spLocks noGrp="1"/>
          </p:cNvSpPr>
          <p:nvPr>
            <p:ph type="sldNum" sz="quarter" idx="4"/>
          </p:nvPr>
        </p:nvSpPr>
        <p:spPr/>
        <p:txBody>
          <a:bodyPr/>
          <a:lstStyle/>
          <a:p>
            <a:fld id="{AED6A42B-FB4D-445F-B8E6-119450479298}" type="slidenum">
              <a:rPr lang="de-DE" smtClean="0"/>
              <a:pPr/>
              <a:t>15</a:t>
            </a:fld>
            <a:endParaRPr lang="de-DE" dirty="0"/>
          </a:p>
        </p:txBody>
      </p:sp>
      <p:pic>
        <p:nvPicPr>
          <p:cNvPr id="6" name="Grafik 5"/>
          <p:cNvPicPr>
            <a:picLocks noChangeAspect="1"/>
          </p:cNvPicPr>
          <p:nvPr/>
        </p:nvPicPr>
        <p:blipFill rotWithShape="1">
          <a:blip r:embed="rId3" cstate="print"/>
          <a:srcRect t="-1" b="968"/>
          <a:stretch/>
        </p:blipFill>
        <p:spPr>
          <a:xfrm>
            <a:off x="906379" y="2310669"/>
            <a:ext cx="6689558" cy="3776411"/>
          </a:xfrm>
          <a:prstGeom prst="rect">
            <a:avLst/>
          </a:prstGeom>
        </p:spPr>
      </p:pic>
    </p:spTree>
    <p:extLst>
      <p:ext uri="{BB962C8B-B14F-4D97-AF65-F5344CB8AC3E}">
        <p14:creationId xmlns:p14="http://schemas.microsoft.com/office/powerpoint/2010/main" val="841690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Übungsmaterialien</a:t>
            </a:r>
          </a:p>
        </p:txBody>
      </p:sp>
      <p:sp>
        <p:nvSpPr>
          <p:cNvPr id="3" name="Inhaltsplatzhalter 2"/>
          <p:cNvSpPr>
            <a:spLocks noGrp="1"/>
          </p:cNvSpPr>
          <p:nvPr>
            <p:ph idx="1"/>
          </p:nvPr>
        </p:nvSpPr>
        <p:spPr/>
        <p:txBody>
          <a:bodyPr/>
          <a:lstStyle/>
          <a:p>
            <a:r>
              <a:rPr lang="de-DE" dirty="0">
                <a:hlinkClick r:id="rId2"/>
              </a:rPr>
              <a:t>Prüfungsarbeiten mit Bewertungsvorgaben aus den vorausgegangenen drei Prüfungsjahren</a:t>
            </a:r>
            <a:r>
              <a:rPr lang="de-DE" dirty="0"/>
              <a:t> stehen den Schulen zu Lehr- und Lernzwecken mit schulspezifischen Zugangsdaten im Bildungsportal zur Verfügung</a:t>
            </a:r>
            <a:br>
              <a:rPr lang="de-DE" dirty="0"/>
            </a:br>
            <a:r>
              <a:rPr lang="de-DE" dirty="0"/>
              <a:t>(Standardsicherung NRW – Zentrale Prüfungen am Ende der Klasse 10 – Prüfungsaufgaben)</a:t>
            </a:r>
          </a:p>
          <a:p>
            <a:r>
              <a:rPr lang="de-DE" dirty="0"/>
              <a:t>Die Lehrkräfte sowie Schülerinnen und Schüler haben Anspruch auf Einsicht in die Aufgabenstellungen und Auswertungsanleitungen. </a:t>
            </a:r>
          </a:p>
          <a:p>
            <a:r>
              <a:rPr lang="de-DE" dirty="0"/>
              <a:t>Die Schulleitung hat die Zugangsdaten und regelt die Verteilung der Prüfungsmaterialien.</a:t>
            </a:r>
          </a:p>
        </p:txBody>
      </p:sp>
      <p:sp>
        <p:nvSpPr>
          <p:cNvPr id="4" name="Foliennummernplatzhalter 3"/>
          <p:cNvSpPr>
            <a:spLocks noGrp="1"/>
          </p:cNvSpPr>
          <p:nvPr>
            <p:ph type="sldNum" sz="quarter" idx="4"/>
          </p:nvPr>
        </p:nvSpPr>
        <p:spPr/>
        <p:txBody>
          <a:bodyPr/>
          <a:lstStyle/>
          <a:p>
            <a:fld id="{AED6A42B-FB4D-445F-B8E6-119450479298}" type="slidenum">
              <a:rPr lang="de-DE" smtClean="0"/>
              <a:pPr/>
              <a:t>16</a:t>
            </a:fld>
            <a:endParaRPr lang="de-DE" dirty="0"/>
          </a:p>
        </p:txBody>
      </p:sp>
    </p:spTree>
    <p:extLst>
      <p:ext uri="{BB962C8B-B14F-4D97-AF65-F5344CB8AC3E}">
        <p14:creationId xmlns:p14="http://schemas.microsoft.com/office/powerpoint/2010/main" val="124174502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1242</Words>
  <Application>Microsoft Office PowerPoint</Application>
  <PresentationFormat>Breitbild</PresentationFormat>
  <Paragraphs>160</Paragraphs>
  <Slides>16</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Andy</vt:lpstr>
      <vt:lpstr>Arial</vt:lpstr>
      <vt:lpstr>Calibri</vt:lpstr>
      <vt:lpstr>Calibri Light</vt:lpstr>
      <vt:lpstr>Office</vt:lpstr>
      <vt:lpstr>Durchführung Zentrale Prüfungen 2027</vt:lpstr>
      <vt:lpstr>Vom Ende her gedacht</vt:lpstr>
      <vt:lpstr>Vom Ende her gedacht</vt:lpstr>
      <vt:lpstr>Vom Ende her gedacht</vt:lpstr>
      <vt:lpstr>Schriftliche Prüfungen Termine 2027</vt:lpstr>
      <vt:lpstr>Bearbeitungsdauer GYM Gymnasiale Differenzierung</vt:lpstr>
      <vt:lpstr>Bearbeitungsdauer</vt:lpstr>
      <vt:lpstr>Hilfsmittel</vt:lpstr>
      <vt:lpstr>Täuschungsversuche</vt:lpstr>
      <vt:lpstr>Bewertungsvorgaben</vt:lpstr>
      <vt:lpstr>Bewertungsvorgaben</vt:lpstr>
      <vt:lpstr>Eine Besonderheit bei der Zeugniskonferenz</vt:lpstr>
      <vt:lpstr>Fragen / Bemerkungen</vt:lpstr>
      <vt:lpstr>Weitere Informationsquellen</vt:lpstr>
      <vt:lpstr>Aktuelles zur ZP10</vt:lpstr>
      <vt:lpstr>Übungsmaterialien</vt:lpstr>
    </vt:vector>
  </TitlesOfParts>
  <Company>Schulministerium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PPP zur Vorbereitung der ZP10 2024</dc:title>
  <dc:creator>QUA-LiS NRW</dc:creator>
  <cp:keywords>PPP zur Vorbereitung der ZP10 2024</cp:keywords>
  <cp:lastModifiedBy>Tillmann</cp:lastModifiedBy>
  <cp:revision>43</cp:revision>
  <dcterms:created xsi:type="dcterms:W3CDTF">2023-12-10T22:03:02Z</dcterms:created>
  <dcterms:modified xsi:type="dcterms:W3CDTF">2026-08-31T16:51:50Z</dcterms:modified>
</cp:coreProperties>
</file>